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media/image32.jpg" ContentType="image/jpg"/>
  <Override PartName="/ppt/media/image3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  <p:sldMasterId id="2147483738" r:id="rId4"/>
    <p:sldMasterId id="2147483786" r:id="rId5"/>
    <p:sldMasterId id="2147483798" r:id="rId6"/>
    <p:sldMasterId id="2147483810" r:id="rId7"/>
    <p:sldMasterId id="2147483852" r:id="rId8"/>
    <p:sldMasterId id="2147483888" r:id="rId9"/>
    <p:sldMasterId id="2147483900" r:id="rId10"/>
    <p:sldMasterId id="2147483912" r:id="rId11"/>
    <p:sldMasterId id="2147483925" r:id="rId12"/>
  </p:sldMasterIdLst>
  <p:notesMasterIdLst>
    <p:notesMasterId r:id="rId47"/>
  </p:notesMasterIdLst>
  <p:handoutMasterIdLst>
    <p:handoutMasterId r:id="rId48"/>
  </p:handoutMasterIdLst>
  <p:sldIdLst>
    <p:sldId id="366" r:id="rId13"/>
    <p:sldId id="323" r:id="rId14"/>
    <p:sldId id="324" r:id="rId15"/>
    <p:sldId id="397" r:id="rId16"/>
    <p:sldId id="398" r:id="rId17"/>
    <p:sldId id="386" r:id="rId18"/>
    <p:sldId id="387" r:id="rId19"/>
    <p:sldId id="388" r:id="rId20"/>
    <p:sldId id="370" r:id="rId21"/>
    <p:sldId id="375" r:id="rId22"/>
    <p:sldId id="282" r:id="rId23"/>
    <p:sldId id="270" r:id="rId24"/>
    <p:sldId id="279" r:id="rId25"/>
    <p:sldId id="294" r:id="rId26"/>
    <p:sldId id="296" r:id="rId27"/>
    <p:sldId id="298" r:id="rId28"/>
    <p:sldId id="389" r:id="rId29"/>
    <p:sldId id="390" r:id="rId30"/>
    <p:sldId id="391" r:id="rId31"/>
    <p:sldId id="392" r:id="rId32"/>
    <p:sldId id="393" r:id="rId33"/>
    <p:sldId id="399" r:id="rId34"/>
    <p:sldId id="293" r:id="rId35"/>
    <p:sldId id="291" r:id="rId36"/>
    <p:sldId id="281" r:id="rId37"/>
    <p:sldId id="402" r:id="rId38"/>
    <p:sldId id="410" r:id="rId39"/>
    <p:sldId id="411" r:id="rId40"/>
    <p:sldId id="412" r:id="rId41"/>
    <p:sldId id="413" r:id="rId42"/>
    <p:sldId id="415" r:id="rId43"/>
    <p:sldId id="416" r:id="rId44"/>
    <p:sldId id="419" r:id="rId45"/>
    <p:sldId id="420" r:id="rId4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2"/>
    <p:restoredTop sz="94640"/>
  </p:normalViewPr>
  <p:slideViewPr>
    <p:cSldViewPr snapToGrid="0" snapToObjects="1">
      <p:cViewPr varScale="1">
        <p:scale>
          <a:sx n="114" d="100"/>
          <a:sy n="114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dqdgfile01\Investigacion%20Economica\Requerimientos\Director\2016\Discursos\Asociacion%20de%20Navieros\Bas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.castillo\Desktop\indice%20de%20conectividad%20mariti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Hoja3!$B$5</c:f>
              <c:strCache>
                <c:ptCount val="1"/>
                <c:pt idx="0">
                  <c:v>Empresas certificadas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BC-428B-89EF-87B737633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entury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Hoja3!$B$5</c:f>
              <c:strCache>
                <c:ptCount val="1"/>
                <c:pt idx="0">
                  <c:v>Empresas certificadas</c:v>
                </c:pt>
              </c:strCache>
            </c:strRef>
          </c:cat>
          <c:val>
            <c:numRef>
              <c:f>Hoja3!$C$5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C-428B-89EF-87B737633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67936"/>
        <c:axId val="73369472"/>
      </c:barChart>
      <c:catAx>
        <c:axId val="7336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Georgia" pitchFamily="18" charset="0"/>
              </a:defRPr>
            </a:pPr>
            <a:endParaRPr lang="es-ES"/>
          </a:p>
        </c:txPr>
        <c:crossAx val="73369472"/>
        <c:crosses val="autoZero"/>
        <c:auto val="1"/>
        <c:lblAlgn val="ctr"/>
        <c:lblOffset val="100"/>
        <c:noMultiLvlLbl val="0"/>
      </c:catAx>
      <c:valAx>
        <c:axId val="73369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336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Índice de Conectividad Marítima</a:t>
            </a:r>
          </a:p>
          <a:p>
            <a:pPr>
              <a:defRPr sz="2000" b="1"/>
            </a:pPr>
            <a:r>
              <a:rPr lang="es-E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2004-2016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3502850000251306E-2"/>
          <c:y val="0.23597381342062193"/>
          <c:w val="0.97014594290101919"/>
          <c:h val="0.68809077670528496"/>
        </c:manualLayout>
      </c:layout>
      <c:lineChart>
        <c:grouping val="stacked"/>
        <c:varyColors val="0"/>
        <c:ser>
          <c:idx val="0"/>
          <c:order val="0"/>
          <c:tx>
            <c:strRef>
              <c:f>Sheet1!$B$44</c:f>
              <c:strCache>
                <c:ptCount val="1"/>
                <c:pt idx="0">
                  <c:v>Promedio ALyC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7C-497E-B8CE-1AC4B9621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Sheet1!$C$4:$O$4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Sheet1!$C$44:$O$44</c:f>
              <c:numCache>
                <c:formatCode>0.00</c:formatCode>
                <c:ptCount val="13"/>
                <c:pt idx="0">
                  <c:v>10.730606060606059</c:v>
                </c:pt>
                <c:pt idx="1">
                  <c:v>11.100303030303026</c:v>
                </c:pt>
                <c:pt idx="2">
                  <c:v>11.707878787878785</c:v>
                </c:pt>
                <c:pt idx="3">
                  <c:v>12.34454545454545</c:v>
                </c:pt>
                <c:pt idx="4">
                  <c:v>12.134848484848483</c:v>
                </c:pt>
                <c:pt idx="5">
                  <c:v>12.59</c:v>
                </c:pt>
                <c:pt idx="6">
                  <c:v>13.973939393939389</c:v>
                </c:pt>
                <c:pt idx="7">
                  <c:v>14.195882352941176</c:v>
                </c:pt>
                <c:pt idx="8">
                  <c:v>15.791764705882349</c:v>
                </c:pt>
                <c:pt idx="9">
                  <c:v>16.437941176470588</c:v>
                </c:pt>
                <c:pt idx="10">
                  <c:v>16.167647058823537</c:v>
                </c:pt>
                <c:pt idx="11">
                  <c:v>16.31794117647059</c:v>
                </c:pt>
                <c:pt idx="12">
                  <c:v>17.222647058823526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7C-497E-B8CE-1AC4B962177D}"/>
            </c:ext>
          </c:extLst>
        </c:ser>
        <c:ser>
          <c:idx val="1"/>
          <c:order val="1"/>
          <c:tx>
            <c:strRef>
              <c:f>Sheet1!$B$43</c:f>
              <c:strCache>
                <c:ptCount val="1"/>
                <c:pt idx="0">
                  <c:v>República Dominicana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7C-497E-B8CE-1AC4B9621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Sheet1!$C$4:$O$4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Sheet1!$C$43:$O$43</c:f>
              <c:numCache>
                <c:formatCode>General</c:formatCode>
                <c:ptCount val="13"/>
                <c:pt idx="0">
                  <c:v>12.45</c:v>
                </c:pt>
                <c:pt idx="1">
                  <c:v>13.95</c:v>
                </c:pt>
                <c:pt idx="2">
                  <c:v>15.19</c:v>
                </c:pt>
                <c:pt idx="3">
                  <c:v>19.87</c:v>
                </c:pt>
                <c:pt idx="4">
                  <c:v>20.09</c:v>
                </c:pt>
                <c:pt idx="5">
                  <c:v>21.61</c:v>
                </c:pt>
                <c:pt idx="6">
                  <c:v>22.25</c:v>
                </c:pt>
                <c:pt idx="7">
                  <c:v>22.87</c:v>
                </c:pt>
                <c:pt idx="8">
                  <c:v>23.72</c:v>
                </c:pt>
                <c:pt idx="9">
                  <c:v>25.57</c:v>
                </c:pt>
                <c:pt idx="10">
                  <c:v>26.29</c:v>
                </c:pt>
                <c:pt idx="11">
                  <c:v>22.82</c:v>
                </c:pt>
                <c:pt idx="12">
                  <c:v>24.55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7C-497E-B8CE-1AC4B9621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147872"/>
        <c:axId val="546849792"/>
      </c:lineChart>
      <c:catAx>
        <c:axId val="54614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6849792"/>
        <c:crosses val="autoZero"/>
        <c:auto val="1"/>
        <c:lblAlgn val="ctr"/>
        <c:lblOffset val="100"/>
        <c:noMultiLvlLbl val="0"/>
      </c:catAx>
      <c:valAx>
        <c:axId val="54684979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4614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396177248445918"/>
          <c:y val="0.16439520967743382"/>
          <c:w val="0.42880189801549667"/>
          <c:h val="7.4468858332151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E8D9-6024-4D45-AA58-3E450255F6D7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5E1F-BB91-452E-9A51-220ABBE90F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2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0CE6A-06E8-41E2-91B7-AAAD3BED41E1}" type="datetimeFigureOut">
              <a:rPr lang="es-DO" smtClean="0"/>
              <a:t>18/5/2017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4D58-162E-4C36-8B94-882F4F1A92F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1768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70C20-7BEC-4F7A-8CDF-F9BDB71CEBB8}" type="datetime1">
              <a:rPr kumimoji="0" lang="zh-CN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A47E8-6499-4E2B-ADCB-4D979C785C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0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DO">
              <a:latin typeface="Arial" panose="020B0604020202020204" pitchFamily="34" charset="0"/>
            </a:endParaRPr>
          </a:p>
        </p:txBody>
      </p:sp>
      <p:sp>
        <p:nvSpPr>
          <p:cNvPr id="12292" name="3 Marcador de fecha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0DC1F-434F-4592-85D3-109C9F8B8158}" type="datetime1">
              <a:rPr kumimoji="0" lang="zh-CN" alt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2017/5/18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4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083CC-0B0E-4ABC-B2B7-E1CC4F717BEA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9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DO">
              <a:latin typeface="Arial" panose="020B0604020202020204" pitchFamily="34" charset="0"/>
            </a:endParaRPr>
          </a:p>
        </p:txBody>
      </p:sp>
      <p:sp>
        <p:nvSpPr>
          <p:cNvPr id="12292" name="3 Marcador de fecha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0DC1F-434F-4592-85D3-109C9F8B8158}" type="datetime1">
              <a:rPr kumimoji="0" lang="zh-CN" altLang="es-E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2017/5/18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4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defTabSz="9461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56607-D056-464D-A1D6-162708039B6A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1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690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0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6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163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95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931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63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79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243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43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136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32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837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8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270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20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0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85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DFC4A-A618-4C02-AECF-C6A521A728A3}" type="datetime1">
              <a:rPr kumimoji="0" lang="es-D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18/5/2017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DGA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2775D-7CAC-430B-BCBA-2AAF4BB44C9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796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41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6378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393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2832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5157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4415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5784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5685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1018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21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3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3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3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8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4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3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77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0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6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7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OM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1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3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9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4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88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8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72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08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OM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9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56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8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8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4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79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6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78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32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21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6AFD-F2F4-4443-BD77-058D1E013D7A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B407-963E-4D02-A13B-B3354E75DB71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2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89BC-12D6-47F0-86B5-2E115EE110F1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39CF-D6FC-4755-820D-598C623F7669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5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E355-1EA7-4815-82EB-881D5D923220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CA57-E735-4FB2-A85E-F4CA6D637B22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69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CAC8-3008-46E8-8182-FF6A55C2040E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E1C9-FC96-44D0-A639-C6F9D931753A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07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B873-BA17-429A-A516-945E0B159B6A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3450-5874-4B09-8300-6961F16BDC2E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09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44E5-2934-482C-961C-0531A42A1E68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C4CB-354C-4450-B838-1CCDF84F3518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7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E686-1F83-4072-A049-8E6D40BE9C5D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8531-F07C-4D42-90BB-859D3D31547C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0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7DF4-06E9-46ED-9157-F8A2E85296F1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18D4-D9ED-4E9D-9393-216CAC0085B2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88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8C60-E7EF-46F9-8DCD-C28C0BFE63AE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BB8C-A1D6-4A2F-B065-2487E73718F9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98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0BE2-407A-417E-A409-6A7144260957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36D-823E-4134-A79A-3A6045081F1E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6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A975-0B50-4479-A5C5-FB4523A5673C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F0F0-8E2B-474E-BA7A-B32E21646643}" type="slidenum">
              <a:rPr lang="es-E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80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57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54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8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45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56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33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0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59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96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‹Nº›</a:t>
            </a:fld>
            <a:endParaRPr spc="-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5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8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‹Nº›</a:t>
            </a:fld>
            <a:endParaRPr spc="-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370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8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‹Nº›</a:t>
            </a:fld>
            <a:endParaRPr spc="-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91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8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‹Nº›</a:t>
            </a:fld>
            <a:endParaRPr spc="-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3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‹Nº›</a:t>
            </a:fld>
            <a:endParaRPr spc="-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14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00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8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13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20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73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65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53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51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0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70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8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8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8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60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55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727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684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6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5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2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6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02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3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9AF0-4B38-4A06-98F1-567EF55296C3}" type="datetimeFigureOut">
              <a:rPr lang="es-ES" smtClean="0"/>
              <a:t>18/05/2017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41B9-FCC5-437B-AC92-0035CF6C92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7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C2B81-DD92-4986-8F77-67241EE8398E}" type="datetimeFigureOut">
              <a:rPr lang="es-E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18/05/2017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EAD08-B755-49EC-8B87-E23F733FCAED}" type="slidenum">
              <a:rPr lang="es-E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97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3293" y="142622"/>
            <a:ext cx="575741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8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179" y="1495172"/>
            <a:ext cx="8803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54033" y="6592713"/>
            <a:ext cx="254634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‹Nº›</a:t>
            </a:fld>
            <a:endParaRPr spc="-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3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2CFF-2DF8-8C4E-87F8-7AE2F0A3848D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18/05/2017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885-1A41-7045-8611-A3389DE8D1E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10.png"/><Relationship Id="rId2" Type="http://schemas.openxmlformats.org/officeDocument/2006/relationships/image" Target="../media/image12.jpg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jpg"/><Relationship Id="rId7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7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4007245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“Servicios Aduaneros Para la Facilitación del Comercio ”</a:t>
            </a:r>
          </a:p>
          <a:p>
            <a:pPr algn="ctr"/>
            <a:endParaRPr lang="es-DO" sz="2800" b="1" dirty="0">
              <a:latin typeface="Georgia" panose="02040502050405020303" pitchFamily="18" charset="0"/>
              <a:ea typeface="Georgia" charset="0"/>
              <a:cs typeface="Georgia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86" y="462007"/>
            <a:ext cx="2839770" cy="2589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62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2866" y="382783"/>
            <a:ext cx="1586865" cy="398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sz="2400" spc="-3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Sección</a:t>
            </a:r>
            <a:r>
              <a:rPr sz="2400" spc="1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2864" y="794390"/>
            <a:ext cx="70612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70"/>
              </a:lnSpc>
            </a:pP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El</a:t>
            </a:r>
            <a:r>
              <a:rPr sz="2000" spc="-17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AFC</a:t>
            </a:r>
            <a:r>
              <a:rPr sz="2000" spc="-17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contiene</a:t>
            </a:r>
            <a:r>
              <a:rPr sz="2000" spc="-1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12</a:t>
            </a:r>
            <a:r>
              <a:rPr sz="2000" spc="-1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s-DO" sz="20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</a:t>
            </a:r>
            <a:r>
              <a:rPr sz="20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rtículos</a:t>
            </a:r>
            <a:r>
              <a:rPr sz="2000" spc="-7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que</a:t>
            </a:r>
            <a:r>
              <a:rPr sz="2000" spc="-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corresponden</a:t>
            </a:r>
            <a:r>
              <a:rPr sz="2000" spc="-4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</a:t>
            </a:r>
            <a:endParaRPr sz="20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0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aproximadamente</a:t>
            </a:r>
            <a:r>
              <a:rPr sz="2000" spc="-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36</a:t>
            </a:r>
            <a:r>
              <a:rPr sz="2000" spc="-1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medidas</a:t>
            </a:r>
            <a:r>
              <a:rPr sz="2000" spc="-15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técnicas</a:t>
            </a:r>
            <a:r>
              <a:rPr sz="2000" spc="-15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(Artículos</a:t>
            </a:r>
            <a:r>
              <a:rPr sz="2000" spc="-15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</a:t>
            </a:r>
            <a:r>
              <a:rPr sz="2000" spc="5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-</a:t>
            </a:r>
            <a:r>
              <a:rPr sz="2000" spc="-9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12</a:t>
            </a:r>
            <a:r>
              <a:rPr sz="2000" spc="25" dirty="0">
                <a:latin typeface="Georgia" panose="02040502050405020303" pitchFamily="18" charset="0"/>
                <a:cs typeface="Arial"/>
              </a:rPr>
              <a:t>)</a:t>
            </a:r>
            <a:endParaRPr sz="20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760" y="367893"/>
            <a:ext cx="1087120" cy="107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" y="1996080"/>
            <a:ext cx="721360" cy="72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7760" y="1952100"/>
            <a:ext cx="1285831" cy="8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29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Publicación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  </a:t>
            </a:r>
            <a:r>
              <a:rPr sz="1200" spc="-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disponibilidad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la  información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840" y="3012080"/>
            <a:ext cx="721360" cy="721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7762" y="3083731"/>
            <a:ext cx="115760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2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Observaciones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 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consultas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7764" y="4116297"/>
            <a:ext cx="9556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3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36830">
              <a:spcBef>
                <a:spcPts val="20"/>
              </a:spcBef>
            </a:pPr>
            <a:r>
              <a:rPr sz="12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200" spc="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olu</a:t>
            </a:r>
            <a:r>
              <a:rPr sz="1200" spc="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ione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  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anticipadas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840" y="4058560"/>
            <a:ext cx="721360" cy="71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7762" y="5140223"/>
            <a:ext cx="142049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4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Procedimientos de 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recurso o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</a:t>
            </a:r>
            <a:r>
              <a:rPr sz="1200" spc="-1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revisión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840" y="5094880"/>
            <a:ext cx="721360" cy="721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4410" y="1938295"/>
            <a:ext cx="217741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5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4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Medidas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para aumentar la  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imparcialidad,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no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discriminación 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transparencia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49600" y="1996081"/>
            <a:ext cx="721360" cy="71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3679" y="3076019"/>
            <a:ext cx="125920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6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Disciplinas </a:t>
            </a:r>
            <a:r>
              <a:rPr sz="12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sobre 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derechos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cargas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9600" y="3012080"/>
            <a:ext cx="721360" cy="721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4409" y="4116297"/>
            <a:ext cx="159258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7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Levante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despacho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 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las</a:t>
            </a:r>
            <a:r>
              <a:rPr sz="1200" spc="-7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mercancías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49600" y="4058560"/>
            <a:ext cx="72136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4153" y="5069355"/>
            <a:ext cx="159283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8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 algn="just">
              <a:spcBef>
                <a:spcPts val="20"/>
              </a:spcBef>
            </a:pP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Cooperación entre  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los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organismos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 frontera</a:t>
            </a:r>
            <a:r>
              <a:rPr sz="1200" spc="5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(nacional)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49600" y="5094880"/>
            <a:ext cx="721360" cy="7213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80045" y="2051599"/>
            <a:ext cx="114681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9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Traslado bajo 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control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aduanero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83680" y="1996080"/>
            <a:ext cx="731520" cy="721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80045" y="3182367"/>
            <a:ext cx="142862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10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spcBef>
                <a:spcPts val="20"/>
              </a:spcBef>
            </a:pP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Formalidades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import, </a:t>
            </a:r>
            <a:r>
              <a:rPr sz="1200" spc="-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export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 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tránsito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83680" y="3012080"/>
            <a:ext cx="731520" cy="7213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0047" y="4097709"/>
            <a:ext cx="10572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11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280670">
              <a:spcBef>
                <a:spcPts val="20"/>
              </a:spcBef>
            </a:pPr>
            <a:r>
              <a:rPr sz="1200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Libertad 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 </a:t>
            </a:r>
            <a:r>
              <a:rPr sz="12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tránsito</a:t>
            </a:r>
            <a:endParaRPr sz="12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83680" y="4058560"/>
            <a:ext cx="731520" cy="711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80047" y="5047890"/>
            <a:ext cx="1215894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Artículo</a:t>
            </a:r>
            <a:r>
              <a:rPr sz="1500" spc="24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spc="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12</a:t>
            </a:r>
            <a:endParaRPr sz="15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111760">
              <a:spcBef>
                <a:spcPts val="20"/>
              </a:spcBef>
            </a:pP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Cooperación  </a:t>
            </a:r>
            <a:r>
              <a:rPr sz="1200" spc="-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aduanera  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(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in</a:t>
            </a:r>
            <a:r>
              <a:rPr sz="12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na</a:t>
            </a:r>
            <a:r>
              <a:rPr sz="1200" spc="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</a:t>
            </a:r>
            <a:r>
              <a:rPr sz="12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ional</a:t>
            </a:r>
            <a:r>
              <a:rPr sz="12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)</a:t>
            </a:r>
          </a:p>
        </p:txBody>
      </p:sp>
      <p:sp>
        <p:nvSpPr>
          <p:cNvPr id="29" name="object 29"/>
          <p:cNvSpPr/>
          <p:nvPr/>
        </p:nvSpPr>
        <p:spPr>
          <a:xfrm>
            <a:off x="6583680" y="5094880"/>
            <a:ext cx="731520" cy="7213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03280" y="159182"/>
            <a:ext cx="579119" cy="6705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654033" y="6592713"/>
            <a:ext cx="25463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10</a:t>
            </a:fld>
            <a:endParaRPr spc="-5" dirty="0">
              <a:solidFill>
                <a:prstClr val="black"/>
              </a:solidFill>
            </a:endParaRPr>
          </a:p>
        </p:txBody>
      </p:sp>
      <p:pic>
        <p:nvPicPr>
          <p:cNvPr id="32" name="Imagen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162" y="6166991"/>
            <a:ext cx="9154161" cy="69100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0920" y="6037155"/>
            <a:ext cx="978539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4851" y="2319369"/>
            <a:ext cx="8133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Acciones de la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Aduana Dominicana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ante el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Reto de la Facilitación de Comercio</a:t>
            </a:r>
          </a:p>
        </p:txBody>
      </p:sp>
    </p:spTree>
    <p:extLst>
      <p:ext uri="{BB962C8B-B14F-4D97-AF65-F5344CB8AC3E}">
        <p14:creationId xmlns:p14="http://schemas.microsoft.com/office/powerpoint/2010/main" val="52545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CuadroTexto"/>
          <p:cNvSpPr txBox="1"/>
          <p:nvPr/>
        </p:nvSpPr>
        <p:spPr>
          <a:xfrm>
            <a:off x="4718805" y="2044652"/>
            <a:ext cx="4614041" cy="656851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algn="ctr" defTabSz="1018586"/>
            <a:r>
              <a:rPr lang="es-DO" b="1" dirty="0">
                <a:solidFill>
                  <a:srgbClr val="002060"/>
                </a:solidFill>
                <a:latin typeface="Georgia" panose="02040502050405020303" pitchFamily="18" charset="0"/>
              </a:rPr>
              <a:t>Todas las actividades de Comercio Exterior en un solo paso!!!</a:t>
            </a:r>
          </a:p>
        </p:txBody>
      </p:sp>
      <p:grpSp>
        <p:nvGrpSpPr>
          <p:cNvPr id="11" name="1 Grupo"/>
          <p:cNvGrpSpPr/>
          <p:nvPr/>
        </p:nvGrpSpPr>
        <p:grpSpPr>
          <a:xfrm>
            <a:off x="4995771" y="3492133"/>
            <a:ext cx="3695328" cy="1779413"/>
            <a:chOff x="3059832" y="1319875"/>
            <a:chExt cx="4941590" cy="2318150"/>
          </a:xfrm>
        </p:grpSpPr>
        <p:pic>
          <p:nvPicPr>
            <p:cNvPr id="12" name="Picture 6" descr="http://www.produccion.gob.ec/wp-content/uploads/2014/03/ventanilla-unica-de-comercio-exterior-ecuad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5" b="34774"/>
            <a:stretch/>
          </p:blipFill>
          <p:spPr bwMode="auto">
            <a:xfrm>
              <a:off x="3818469" y="1319875"/>
              <a:ext cx="4182953" cy="23049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6" descr="http://www.produccion.gob.ec/wp-content/uploads/2014/03/ventanilla-unica-de-comercio-exterior-ecuad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5" b="90665"/>
            <a:stretch/>
          </p:blipFill>
          <p:spPr bwMode="auto">
            <a:xfrm>
              <a:off x="3059832" y="3308152"/>
              <a:ext cx="1306664" cy="329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23 CuadroTexto"/>
          <p:cNvSpPr txBox="1"/>
          <p:nvPr/>
        </p:nvSpPr>
        <p:spPr>
          <a:xfrm>
            <a:off x="148609" y="390424"/>
            <a:ext cx="9257696" cy="718406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/>
          <a:p>
            <a:pPr algn="ctr" defTabSz="1018586"/>
            <a:r>
              <a:rPr lang="es-D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Sistema de Ventanilla Única de Comercio Exterior</a:t>
            </a:r>
          </a:p>
          <a:p>
            <a:pPr algn="ctr" defTabSz="1018586"/>
            <a:r>
              <a:rPr lang="es-DO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VUCE</a:t>
            </a:r>
          </a:p>
        </p:txBody>
      </p:sp>
      <p:sp>
        <p:nvSpPr>
          <p:cNvPr id="15" name="object 6"/>
          <p:cNvSpPr/>
          <p:nvPr/>
        </p:nvSpPr>
        <p:spPr>
          <a:xfrm>
            <a:off x="230290" y="1303015"/>
            <a:ext cx="4664217" cy="2208937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2001520" y="0"/>
                </a:moveTo>
                <a:lnTo>
                  <a:pt x="121920" y="0"/>
                </a:lnTo>
                <a:lnTo>
                  <a:pt x="74462" y="9584"/>
                </a:lnTo>
                <a:lnTo>
                  <a:pt x="35709" y="35718"/>
                </a:lnTo>
                <a:lnTo>
                  <a:pt x="9580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0" y="1144726"/>
                </a:lnTo>
                <a:lnTo>
                  <a:pt x="35709" y="1183481"/>
                </a:lnTo>
                <a:lnTo>
                  <a:pt x="74462" y="1209615"/>
                </a:lnTo>
                <a:lnTo>
                  <a:pt x="121920" y="1219200"/>
                </a:lnTo>
                <a:lnTo>
                  <a:pt x="2001520" y="1219200"/>
                </a:lnTo>
                <a:lnTo>
                  <a:pt x="2048966" y="1209615"/>
                </a:lnTo>
                <a:lnTo>
                  <a:pt x="2087721" y="1183481"/>
                </a:lnTo>
                <a:lnTo>
                  <a:pt x="2113855" y="1144726"/>
                </a:lnTo>
                <a:lnTo>
                  <a:pt x="2123440" y="1097280"/>
                </a:lnTo>
                <a:lnTo>
                  <a:pt x="2123440" y="121920"/>
                </a:lnTo>
                <a:lnTo>
                  <a:pt x="2113855" y="74473"/>
                </a:lnTo>
                <a:lnTo>
                  <a:pt x="2087721" y="35718"/>
                </a:lnTo>
                <a:lnTo>
                  <a:pt x="2048966" y="9584"/>
                </a:lnTo>
                <a:lnTo>
                  <a:pt x="200152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6212" y="1398062"/>
            <a:ext cx="44312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18586"/>
            <a:r>
              <a:rPr lang="es-DO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VUCE es…</a:t>
            </a:r>
          </a:p>
          <a:p>
            <a:pPr algn="just" defTabSz="1018586"/>
            <a:endParaRPr lang="es-DO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just" defTabSz="1018586"/>
            <a:r>
              <a:rPr lang="es-DO" sz="1400" dirty="0">
                <a:solidFill>
                  <a:schemeClr val="bg1"/>
                </a:solidFill>
                <a:latin typeface="Georgia" panose="02040502050405020303" pitchFamily="18" charset="0"/>
              </a:rPr>
              <a:t>Una herramienta de servicio para que las partes involucradas en el comercio internacional presenten en un único sitio virtual , una única vez y de manera electrónica, la información y documentos necesarios para realizar las operaciones de importación, exportación y tránsito internacional de mercancías.</a:t>
            </a:r>
          </a:p>
          <a:p>
            <a:pPr algn="just" defTabSz="1018586"/>
            <a:endParaRPr lang="es-DO" sz="1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 defTabSz="1018586"/>
            <a:r>
              <a:rPr lang="es-DO" sz="1200" dirty="0">
                <a:solidFill>
                  <a:schemeClr val="bg1"/>
                </a:solidFill>
                <a:latin typeface="Georgia" panose="02040502050405020303" pitchFamily="18" charset="0"/>
              </a:rPr>
              <a:t>Art 1.</a:t>
            </a:r>
          </a:p>
        </p:txBody>
      </p:sp>
      <p:sp>
        <p:nvSpPr>
          <p:cNvPr id="17" name="object 6"/>
          <p:cNvSpPr/>
          <p:nvPr/>
        </p:nvSpPr>
        <p:spPr>
          <a:xfrm>
            <a:off x="230290" y="3793029"/>
            <a:ext cx="4664217" cy="2064432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2001520" y="0"/>
                </a:moveTo>
                <a:lnTo>
                  <a:pt x="121920" y="0"/>
                </a:lnTo>
                <a:lnTo>
                  <a:pt x="74462" y="9584"/>
                </a:lnTo>
                <a:lnTo>
                  <a:pt x="35709" y="35718"/>
                </a:lnTo>
                <a:lnTo>
                  <a:pt x="9580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0" y="1144726"/>
                </a:lnTo>
                <a:lnTo>
                  <a:pt x="35709" y="1183481"/>
                </a:lnTo>
                <a:lnTo>
                  <a:pt x="74462" y="1209615"/>
                </a:lnTo>
                <a:lnTo>
                  <a:pt x="121920" y="1219200"/>
                </a:lnTo>
                <a:lnTo>
                  <a:pt x="2001520" y="1219200"/>
                </a:lnTo>
                <a:lnTo>
                  <a:pt x="2048966" y="1209615"/>
                </a:lnTo>
                <a:lnTo>
                  <a:pt x="2087721" y="1183481"/>
                </a:lnTo>
                <a:lnTo>
                  <a:pt x="2113855" y="1144726"/>
                </a:lnTo>
                <a:lnTo>
                  <a:pt x="2123440" y="1097280"/>
                </a:lnTo>
                <a:lnTo>
                  <a:pt x="2123440" y="121920"/>
                </a:lnTo>
                <a:lnTo>
                  <a:pt x="2113855" y="74473"/>
                </a:lnTo>
                <a:lnTo>
                  <a:pt x="2087721" y="35718"/>
                </a:lnTo>
                <a:lnTo>
                  <a:pt x="2048966" y="9584"/>
                </a:lnTo>
                <a:lnTo>
                  <a:pt x="200152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just" defTabSz="1018586"/>
            <a:endParaRPr lang="es-DO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230290" y="3732033"/>
            <a:ext cx="4664217" cy="241466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0" y="121920"/>
                </a:moveTo>
                <a:lnTo>
                  <a:pt x="9580" y="74473"/>
                </a:lnTo>
                <a:lnTo>
                  <a:pt x="35709" y="35718"/>
                </a:lnTo>
                <a:lnTo>
                  <a:pt x="74462" y="9584"/>
                </a:lnTo>
                <a:lnTo>
                  <a:pt x="121920" y="0"/>
                </a:lnTo>
                <a:lnTo>
                  <a:pt x="2001520" y="0"/>
                </a:lnTo>
                <a:lnTo>
                  <a:pt x="2048966" y="9584"/>
                </a:lnTo>
                <a:lnTo>
                  <a:pt x="2087721" y="35718"/>
                </a:lnTo>
                <a:lnTo>
                  <a:pt x="2113855" y="74473"/>
                </a:lnTo>
                <a:lnTo>
                  <a:pt x="2123440" y="121920"/>
                </a:lnTo>
                <a:lnTo>
                  <a:pt x="2123440" y="1097280"/>
                </a:lnTo>
                <a:lnTo>
                  <a:pt x="2113855" y="1144726"/>
                </a:lnTo>
                <a:lnTo>
                  <a:pt x="2087721" y="1183481"/>
                </a:lnTo>
                <a:lnTo>
                  <a:pt x="2048966" y="1209615"/>
                </a:lnTo>
                <a:lnTo>
                  <a:pt x="2001520" y="1219200"/>
                </a:lnTo>
                <a:lnTo>
                  <a:pt x="121920" y="1219200"/>
                </a:lnTo>
                <a:lnTo>
                  <a:pt x="74462" y="1209615"/>
                </a:lnTo>
                <a:lnTo>
                  <a:pt x="35709" y="1183481"/>
                </a:lnTo>
                <a:lnTo>
                  <a:pt x="9580" y="1144726"/>
                </a:lnTo>
                <a:lnTo>
                  <a:pt x="0" y="1097280"/>
                </a:lnTo>
                <a:lnTo>
                  <a:pt x="0" y="12192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1554" y="3907302"/>
            <a:ext cx="4445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18586"/>
            <a:r>
              <a:rPr lang="es-DO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Artículo 3…</a:t>
            </a:r>
          </a:p>
          <a:p>
            <a:pPr algn="just" defTabSz="1018586"/>
            <a:endParaRPr lang="es-DO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 defTabSz="1018586"/>
            <a:r>
              <a:rPr lang="es-DO" sz="1400" dirty="0">
                <a:solidFill>
                  <a:schemeClr val="bg1"/>
                </a:solidFill>
                <a:latin typeface="Georgia" panose="02040502050405020303" pitchFamily="18" charset="0"/>
              </a:rPr>
              <a:t>El Sistema de Ventanilla Única de Comercio Exterior integrará de manera electrónica los servicios ofrecidos por las agencias gubernamentales que emiten autorizaciones para la importación, exportación y tránsito internacional de mercancías. </a:t>
            </a:r>
          </a:p>
          <a:p>
            <a:pPr algn="just" defTabSz="1018586"/>
            <a:endParaRPr lang="es-DO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4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32902" r="16120" b="18806"/>
          <a:stretch/>
        </p:blipFill>
        <p:spPr bwMode="auto">
          <a:xfrm>
            <a:off x="527549" y="1298811"/>
            <a:ext cx="7828790" cy="458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2 Título"/>
          <p:cNvSpPr txBox="1">
            <a:spLocks/>
          </p:cNvSpPr>
          <p:nvPr/>
        </p:nvSpPr>
        <p:spPr>
          <a:xfrm>
            <a:off x="-273381" y="77859"/>
            <a:ext cx="9940146" cy="861894"/>
          </a:xfrm>
          <a:prstGeom prst="rect">
            <a:avLst/>
          </a:prstGeom>
        </p:spPr>
        <p:txBody>
          <a:bodyPr vert="horz" lIns="101858" tIns="50929" rIns="101858" bIns="5092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09292">
              <a:tabLst>
                <a:tab pos="2228158" algn="l"/>
              </a:tabLst>
            </a:pPr>
            <a:r>
              <a:rPr lang="es-D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Proceso General de Despacho VUCE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r="2612" b="5372"/>
          <a:stretch/>
        </p:blipFill>
        <p:spPr bwMode="auto">
          <a:xfrm>
            <a:off x="4066351" y="1298811"/>
            <a:ext cx="1951677" cy="128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ag.aquino\Desktop\2016\Varios  2015\Aida\oea\Logo OEA-R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43" y="2362082"/>
            <a:ext cx="2496312" cy="170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26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80795"/>
              </p:ext>
            </p:extLst>
          </p:nvPr>
        </p:nvGraphicFramePr>
        <p:xfrm>
          <a:off x="2327566" y="2544548"/>
          <a:ext cx="4350327" cy="32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3020291" y="1753778"/>
            <a:ext cx="32758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Georgia" pitchFamily="18" charset="0"/>
              </a:rPr>
              <a:t>Total de Empresas Certificadas al 2017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38401" y="742451"/>
            <a:ext cx="415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Avances del OEA-RD</a:t>
            </a:r>
          </a:p>
        </p:txBody>
      </p:sp>
    </p:spTree>
    <p:extLst>
      <p:ext uri="{BB962C8B-B14F-4D97-AF65-F5344CB8AC3E}">
        <p14:creationId xmlns:p14="http://schemas.microsoft.com/office/powerpoint/2010/main" val="407348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0991" y="478866"/>
            <a:ext cx="9073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DO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Algunos testimonios del Sector Privado sobre el </a:t>
            </a:r>
          </a:p>
          <a:p>
            <a:pPr algn="ctr">
              <a:defRPr/>
            </a:pPr>
            <a:r>
              <a:rPr lang="es-DO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Impacto de la Certificación OEA en las Empresas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61691" y="1450624"/>
            <a:ext cx="8597751" cy="42309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DO" sz="1800" b="1" dirty="0">
              <a:solidFill>
                <a:prstClr val="black"/>
              </a:solidFill>
              <a:latin typeface="Century" pitchFamily="18" charset="0"/>
            </a:endParaRPr>
          </a:p>
          <a:p>
            <a:pPr algn="l"/>
            <a:r>
              <a:rPr 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algn="l"/>
            <a:r>
              <a:rPr lang="es-DO" sz="2000" dirty="0">
                <a:solidFill>
                  <a:srgbClr val="002060"/>
                </a:solidFill>
                <a:latin typeface="Georgia" panose="02040502050405020303" pitchFamily="18" charset="0"/>
              </a:rPr>
              <a:t>Empresa OEA: “Hemos recibido ahorros por concepto del OEA, por el orden de los </a:t>
            </a:r>
            <a:r>
              <a:rPr lang="es-DO" sz="2000" u="sng" dirty="0">
                <a:solidFill>
                  <a:srgbClr val="002060"/>
                </a:solidFill>
                <a:latin typeface="Georgia" panose="02040502050405020303" pitchFamily="18" charset="0"/>
              </a:rPr>
              <a:t>US$400,000.00 dólares  anualmente</a:t>
            </a:r>
            <a:r>
              <a:rPr lang="es-DO" sz="2000" dirty="0">
                <a:solidFill>
                  <a:srgbClr val="002060"/>
                </a:solidFill>
                <a:latin typeface="Georgia" panose="02040502050405020303" pitchFamily="18" charset="0"/>
              </a:rPr>
              <a:t>”.</a:t>
            </a:r>
          </a:p>
          <a:p>
            <a:pPr algn="l"/>
            <a:endParaRPr lang="es-DO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l"/>
            <a:r>
              <a:rPr lang="es-DO" sz="2000" dirty="0">
                <a:solidFill>
                  <a:srgbClr val="002060"/>
                </a:solidFill>
                <a:latin typeface="Georgia" panose="02040502050405020303" pitchFamily="18" charset="0"/>
              </a:rPr>
              <a:t>Empresa OEA: “Nuestra empresa ha logrado una reducción de costos de </a:t>
            </a:r>
            <a:r>
              <a:rPr lang="es-DO" sz="2000" u="sng" dirty="0">
                <a:solidFill>
                  <a:srgbClr val="002060"/>
                </a:solidFill>
                <a:latin typeface="Georgia" panose="02040502050405020303" pitchFamily="18" charset="0"/>
              </a:rPr>
              <a:t>US$250,000.00 dólares anuales</a:t>
            </a:r>
            <a:r>
              <a:rPr lang="es-DO" sz="2000" dirty="0">
                <a:solidFill>
                  <a:srgbClr val="002060"/>
                </a:solidFill>
                <a:latin typeface="Georgia" panose="02040502050405020303" pitchFamily="18" charset="0"/>
              </a:rPr>
              <a:t>”.</a:t>
            </a:r>
          </a:p>
          <a:p>
            <a:pPr algn="l"/>
            <a:endParaRPr lang="es-DO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l"/>
            <a:r>
              <a:rPr lang="es-DO" sz="2000" dirty="0">
                <a:solidFill>
                  <a:srgbClr val="002060"/>
                </a:solidFill>
                <a:latin typeface="Georgia" panose="02040502050405020303" pitchFamily="18" charset="0"/>
              </a:rPr>
              <a:t>Empresa OEA: “El Obtener los Despachos OEA  se pueden traducir en un ahorro sustancial de </a:t>
            </a:r>
            <a:r>
              <a:rPr lang="es-DO" sz="2000" u="sng" dirty="0">
                <a:solidFill>
                  <a:srgbClr val="002060"/>
                </a:solidFill>
                <a:latin typeface="Georgia" panose="02040502050405020303" pitchFamily="18" charset="0"/>
              </a:rPr>
              <a:t>US$175,000.00 dólares  anuales</a:t>
            </a:r>
            <a:r>
              <a:rPr lang="es-DO" sz="2000" dirty="0">
                <a:solidFill>
                  <a:srgbClr val="002060"/>
                </a:solidFill>
                <a:latin typeface="Georgia" panose="02040502050405020303" pitchFamily="18" charset="0"/>
              </a:rPr>
              <a:t>  en los primeros 	meses del 2016” .</a:t>
            </a:r>
          </a:p>
          <a:p>
            <a:pPr algn="l"/>
            <a:endParaRPr lang="es-DO" sz="1800" b="1" dirty="0">
              <a:solidFill>
                <a:prstClr val="black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2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0994" y="341514"/>
            <a:ext cx="1087120" cy="107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3590" y="2125449"/>
            <a:ext cx="1407295" cy="1390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1712" y="3853180"/>
            <a:ext cx="18099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Categoría</a:t>
            </a:r>
            <a:r>
              <a:rPr sz="2000" b="1" spc="-1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</a:t>
            </a:r>
            <a:r>
              <a:rPr lang="es-ES" sz="2000" b="1" spc="-1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7470" y="3885311"/>
            <a:ext cx="17795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Categoría</a:t>
            </a:r>
            <a:r>
              <a:rPr lang="es-ES" sz="20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</a:t>
            </a:r>
            <a:r>
              <a:rPr sz="2000" b="1" spc="-5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21076" y="4318987"/>
            <a:ext cx="228430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734695" algn="l"/>
                <a:tab pos="1019175" algn="l"/>
                <a:tab pos="1934845" algn="l"/>
              </a:tabLst>
            </a:pPr>
            <a:r>
              <a:rPr sz="16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</a:t>
            </a:r>
            <a:r>
              <a:rPr sz="1600" spc="-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li</a:t>
            </a:r>
            <a:r>
              <a:rPr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ada</a:t>
            </a:r>
            <a:r>
              <a:rPr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	</a:t>
            </a:r>
            <a:r>
              <a:rPr sz="16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</a:t>
            </a:r>
            <a:r>
              <a:rPr sz="1600" spc="7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</a:t>
            </a:r>
            <a:r>
              <a:rPr sz="1600" spc="6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</a:t>
            </a:r>
            <a:r>
              <a:rPr sz="1600" spc="-9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u</a:t>
            </a:r>
            <a:r>
              <a:rPr sz="16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é</a:t>
            </a:r>
            <a:r>
              <a:rPr sz="1600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</a:t>
            </a:r>
            <a:r>
              <a:rPr lang="es-ES"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 u</a:t>
            </a:r>
            <a:r>
              <a:rPr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n</a:t>
            </a:r>
            <a:r>
              <a:rPr lang="es-ES"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pe</a:t>
            </a:r>
            <a:r>
              <a:rPr sz="1600" spc="20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600" spc="30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í</a:t>
            </a:r>
            <a:r>
              <a:rPr sz="16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od</a:t>
            </a:r>
            <a:r>
              <a:rPr sz="1600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</a:t>
            </a:r>
            <a:r>
              <a:rPr lang="es-ES"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transición posterior a la entrada en vigor del AFC.</a:t>
            </a:r>
            <a:endParaRPr sz="16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2928" y="3886835"/>
            <a:ext cx="22611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/>
            <a:r>
              <a:rPr sz="2000" b="1" spc="-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Categoría</a:t>
            </a:r>
            <a:r>
              <a:rPr sz="2000" b="1" spc="-5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</a:t>
            </a:r>
            <a:r>
              <a:rPr lang="es-ES" sz="2000" b="1" spc="-5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</a:rPr>
              <a:t>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33973" y="4326703"/>
            <a:ext cx="257469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s-ES"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 ser aplicadas después de un periodo </a:t>
            </a:r>
            <a:r>
              <a:rPr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transición </a:t>
            </a:r>
            <a:r>
              <a:rPr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y 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el  Miembro </a:t>
            </a:r>
            <a:r>
              <a:rPr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considera 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que  </a:t>
            </a:r>
            <a:r>
              <a:rPr sz="16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requiere</a:t>
            </a:r>
            <a:r>
              <a:rPr sz="16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</a:t>
            </a:r>
            <a:r>
              <a:rPr lang="es-ES"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spc="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adquisición</a:t>
            </a:r>
            <a:r>
              <a:rPr lang="es-ES" sz="16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</a:t>
            </a:r>
            <a:r>
              <a:rPr sz="16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capacidad </a:t>
            </a:r>
            <a:r>
              <a:rPr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  </a:t>
            </a:r>
            <a:r>
              <a:rPr sz="1600" spc="-15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aplicación</a:t>
            </a:r>
            <a:r>
              <a:rPr lang="es-ES" sz="16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.</a:t>
            </a:r>
            <a:endParaRPr sz="16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4679" y="2423161"/>
            <a:ext cx="0" cy="1857375"/>
          </a:xfrm>
          <a:custGeom>
            <a:avLst/>
            <a:gdLst/>
            <a:ahLst/>
            <a:cxnLst/>
            <a:rect l="l" t="t" r="r" b="b"/>
            <a:pathLst>
              <a:path h="1857375">
                <a:moveTo>
                  <a:pt x="0" y="0"/>
                </a:moveTo>
                <a:lnTo>
                  <a:pt x="0" y="1857375"/>
                </a:lnTo>
              </a:path>
            </a:pathLst>
          </a:custGeom>
          <a:ln w="304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29959" y="2423161"/>
            <a:ext cx="0" cy="1857375"/>
          </a:xfrm>
          <a:custGeom>
            <a:avLst/>
            <a:gdLst/>
            <a:ahLst/>
            <a:cxnLst/>
            <a:rect l="l" t="t" r="r" b="b"/>
            <a:pathLst>
              <a:path h="1857375">
                <a:moveTo>
                  <a:pt x="0" y="0"/>
                </a:moveTo>
                <a:lnTo>
                  <a:pt x="0" y="1857375"/>
                </a:lnTo>
              </a:path>
            </a:pathLst>
          </a:custGeom>
          <a:ln w="3048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88685" y="2125448"/>
            <a:ext cx="1446585" cy="140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07671" y="2125448"/>
            <a:ext cx="1447800" cy="1403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64882" y="0"/>
            <a:ext cx="579119" cy="670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42366" y="501135"/>
            <a:ext cx="57302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2060"/>
                </a:solidFill>
                <a:latin typeface="Georgia" panose="02040502050405020303" pitchFamily="18" charset="0"/>
              </a:rPr>
              <a:t>Sección</a:t>
            </a:r>
            <a:r>
              <a:rPr sz="1600" spc="-15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Georgia" panose="02040502050405020303" pitchFamily="18" charset="0"/>
              </a:rPr>
              <a:t>II</a:t>
            </a:r>
            <a:endParaRPr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b="0" spc="-5" dirty="0">
                <a:solidFill>
                  <a:srgbClr val="002060"/>
                </a:solidFill>
                <a:latin typeface="Georgia" panose="02040502050405020303" pitchFamily="18" charset="0"/>
              </a:rPr>
              <a:t>Disposiciones </a:t>
            </a:r>
            <a:r>
              <a:rPr sz="1600" b="0" spc="-20" dirty="0">
                <a:solidFill>
                  <a:srgbClr val="002060"/>
                </a:solidFill>
                <a:latin typeface="Georgia" panose="02040502050405020303" pitchFamily="18" charset="0"/>
              </a:rPr>
              <a:t>especiales </a:t>
            </a:r>
            <a:r>
              <a:rPr sz="1600" b="0" spc="-10" dirty="0">
                <a:solidFill>
                  <a:srgbClr val="002060"/>
                </a:solidFill>
                <a:latin typeface="Georgia" panose="02040502050405020303" pitchFamily="18" charset="0"/>
              </a:rPr>
              <a:t>para Miembros  </a:t>
            </a:r>
            <a:r>
              <a:rPr sz="1600" b="0" spc="-30" dirty="0">
                <a:solidFill>
                  <a:srgbClr val="002060"/>
                </a:solidFill>
                <a:latin typeface="Georgia" panose="02040502050405020303" pitchFamily="18" charset="0"/>
              </a:rPr>
              <a:t>en </a:t>
            </a:r>
            <a:r>
              <a:rPr sz="1600" b="0" spc="-10" dirty="0">
                <a:solidFill>
                  <a:srgbClr val="002060"/>
                </a:solidFill>
                <a:latin typeface="Georgia" panose="02040502050405020303" pitchFamily="18" charset="0"/>
              </a:rPr>
              <a:t>desarrollo </a:t>
            </a:r>
            <a:r>
              <a:rPr sz="1600" b="0" dirty="0">
                <a:solidFill>
                  <a:srgbClr val="002060"/>
                </a:solidFill>
                <a:latin typeface="Georgia" panose="02040502050405020303" pitchFamily="18" charset="0"/>
              </a:rPr>
              <a:t>y </a:t>
            </a:r>
            <a:r>
              <a:rPr sz="1600" b="0" spc="-20" dirty="0">
                <a:solidFill>
                  <a:srgbClr val="002060"/>
                </a:solidFill>
                <a:latin typeface="Georgia" panose="02040502050405020303" pitchFamily="18" charset="0"/>
              </a:rPr>
              <a:t>países menos</a:t>
            </a:r>
            <a:r>
              <a:rPr sz="1600" b="0" spc="32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sz="1600" b="0" spc="-25" dirty="0">
                <a:solidFill>
                  <a:srgbClr val="002060"/>
                </a:solidFill>
                <a:latin typeface="Georgia" panose="02040502050405020303" pitchFamily="18" charset="0"/>
              </a:rPr>
              <a:t>adelantados</a:t>
            </a:r>
            <a:endParaRPr sz="16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8654033" y="6592713"/>
            <a:ext cx="25463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60"/>
              </a:lnSpc>
            </a:pPr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>
                <a:lnSpc>
                  <a:spcPts val="1560"/>
                </a:lnSpc>
              </a:pPr>
              <a:t>17</a:t>
            </a:fld>
            <a:endParaRPr spc="-5" dirty="0">
              <a:solidFill>
                <a:prstClr val="black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9939" y="4280536"/>
            <a:ext cx="2241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/>
            <a:r>
              <a:rPr lang="es-ES" sz="16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En </a:t>
            </a:r>
            <a:r>
              <a:rPr lang="es-ES"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desarrollo: a</a:t>
            </a:r>
            <a:r>
              <a:rPr lang="es-ES" sz="16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s-ES" sz="16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ser  </a:t>
            </a:r>
            <a:r>
              <a:rPr lang="es-ES" sz="16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aplicadas </a:t>
            </a:r>
            <a:r>
              <a:rPr lang="es-ES"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cuando </a:t>
            </a:r>
            <a:r>
              <a:rPr lang="es-ES" sz="1600" spc="-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el  AFC entre </a:t>
            </a:r>
            <a:r>
              <a:rPr lang="es-ES" sz="16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en</a:t>
            </a:r>
            <a:r>
              <a:rPr lang="es-ES" sz="1600" spc="8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s-ES" sz="16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vigor. </a:t>
            </a:r>
          </a:p>
          <a:p>
            <a:pPr marL="12700" marR="5080" algn="just"/>
            <a:endParaRPr lang="es-ES" sz="1600" spc="-3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2700" marR="5080" algn="just"/>
            <a:r>
              <a:rPr lang="es-ES" sz="1600" spc="-3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PMA: a ser aplicadas un año después que el AFC entre en vigor.</a:t>
            </a:r>
            <a:endParaRPr lang="es-ES" sz="16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pic>
        <p:nvPicPr>
          <p:cNvPr id="2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62" y="6166991"/>
            <a:ext cx="9154161" cy="69100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920" y="6037155"/>
            <a:ext cx="978539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2036" y="1821248"/>
            <a:ext cx="8613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Notificaciones CATEGORIA “A”</a:t>
            </a:r>
          </a:p>
          <a:p>
            <a:pPr algn="ctr"/>
            <a:r>
              <a:rPr lang="es-E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De La </a:t>
            </a:r>
          </a:p>
          <a:p>
            <a:pPr algn="ctr"/>
            <a:r>
              <a:rPr lang="es-E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República Dominicana </a:t>
            </a:r>
          </a:p>
          <a:p>
            <a:pPr algn="ctr"/>
            <a:r>
              <a:rPr lang="es-E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Ante la OMC</a:t>
            </a:r>
          </a:p>
        </p:txBody>
      </p:sp>
    </p:spTree>
    <p:extLst>
      <p:ext uri="{BB962C8B-B14F-4D97-AF65-F5344CB8AC3E}">
        <p14:creationId xmlns:p14="http://schemas.microsoft.com/office/powerpoint/2010/main" val="288139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4309" y="229333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1.2  Información disponible por internet.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1.3  Servicios de Información. 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Art.2.1   Oportunidad de formular observaciones e información antes de la entrada en vigor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2.2  Consultas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3      Resoluciones anticipadas</a:t>
            </a: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4.1   Derecho a recurso o revisión</a:t>
            </a: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5.2   Retención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Art.6.1  Disciplinas generales sobre los derechos y cargas establecidos  para la importación y  la exportación o en relación con ellas.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6.3  	Disciplinas en materia de sanciones</a:t>
            </a:r>
          </a:p>
        </p:txBody>
      </p:sp>
    </p:spTree>
    <p:extLst>
      <p:ext uri="{BB962C8B-B14F-4D97-AF65-F5344CB8AC3E}">
        <p14:creationId xmlns:p14="http://schemas.microsoft.com/office/powerpoint/2010/main" val="29230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1443" y="1437115"/>
            <a:ext cx="8229600" cy="449292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LA ORGANIZACIÓN MUNDIAL DEL COMERCIO (OMC) Y EL PROCESO DE RATIFICACIÓN DEL AFC.</a:t>
            </a:r>
          </a:p>
          <a:p>
            <a:pPr marL="457200" indent="-457200">
              <a:buFont typeface="+mj-lt"/>
              <a:buAutoNum type="arabicPeriod"/>
            </a:pPr>
            <a:endParaRPr lang="es-ES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ESTRUCTURA  DEL ACUERDO DE FACILITACIÓN DEL COMERCIO. </a:t>
            </a:r>
          </a:p>
          <a:p>
            <a:pPr marL="457200" indent="-457200">
              <a:buFont typeface="+mj-lt"/>
              <a:buAutoNum type="arabicPeriod"/>
            </a:pPr>
            <a:endParaRPr lang="es-ES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ACCIONES DE LA ADUANA DOMINICANA ANTE EL RETO DE LA FACILITACIÓN DEL COMERCIO. </a:t>
            </a:r>
          </a:p>
          <a:p>
            <a:pPr marL="457200" indent="-457200">
              <a:buFont typeface="+mj-lt"/>
              <a:buAutoNum type="arabicPeriod"/>
            </a:pPr>
            <a:endParaRPr lang="es-ES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EL COMITÉ NACIONAL DE FACILITACIÓN DEL COMERCIO.</a:t>
            </a:r>
          </a:p>
          <a:p>
            <a:pPr marL="457200" indent="-457200">
              <a:buFont typeface="+mj-lt"/>
              <a:buAutoNum type="arabicPeriod"/>
            </a:pPr>
            <a:endParaRPr lang="es-ES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LA DISTRIBUCIÓN INTERNACIONAL DE BIENES AGROALIMENTARIOS 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s-E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72154" y="508698"/>
            <a:ext cx="5348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200" strike="noStrike" kern="0" cap="none" spc="-11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INDICE DE CONTENIDO</a:t>
            </a:r>
            <a:endParaRPr kumimoji="0" lang="es-DO" sz="320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0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6686" y="495555"/>
            <a:ext cx="8229599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7.1  	Tramitación previa a la llegada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7.2    Pago electrónico de los derechos aduaneros. 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7.3  	Separación entre el levante y la determinación definitiva de los  	derechos de aduana, impuestos, tasas y carga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7.5  	Auditoría posterior al despacho de aduana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7.7   Medidas de Facilitación del Comercio para los Operadores 	Autorizados.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 9: 		Traslado de mercancías bajo control aduanero destinadas a la   	importación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10.1  Formalidades y requisitos de documentación</a:t>
            </a:r>
          </a:p>
          <a:p>
            <a:pPr marL="810260" indent="-810260" algn="just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 algn="just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10.3  Utilización de las normas internacionales</a:t>
            </a:r>
          </a:p>
          <a:p>
            <a:pPr marL="810260" indent="-810260" algn="just"/>
            <a:endParaRPr lang="es-ES" sz="15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8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1664" y="503445"/>
            <a:ext cx="7808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10.5   Inspección previa a la expedición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10.6   Recurso a agentes de aduanas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10.7   Procedimientos en frontera comunes y requisitos de 		  	  documentación uniformes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10.8  Mercancías rechazadas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10.9  Admisión temporal de mercancías/Perfeccionamiento activo y 	  pasivo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11: 	  Libertad de tránsito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12 	  Cooperación Aduanera. </a:t>
            </a:r>
          </a:p>
          <a:p>
            <a:pPr marL="810260" indent="-81026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10260" indent="-810260"/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Art. 13.2  Comité Nacional de Facilitación del Comercio. (Actualmente el  	 23.2 de la  Sección III –Disposiciones Institucionales-)</a:t>
            </a:r>
          </a:p>
        </p:txBody>
      </p:sp>
    </p:spTree>
    <p:extLst>
      <p:ext uri="{BB962C8B-B14F-4D97-AF65-F5344CB8AC3E}">
        <p14:creationId xmlns:p14="http://schemas.microsoft.com/office/powerpoint/2010/main" val="364648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v.feliz\Downloads\chart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96403"/>
            <a:ext cx="8495225" cy="56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3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54951" y="556057"/>
            <a:ext cx="7243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Sección III Disposiciones Institucionales:</a:t>
            </a:r>
          </a:p>
          <a:p>
            <a:r>
              <a:rPr lang="es-ES" sz="2000" dirty="0">
                <a:solidFill>
                  <a:srgbClr val="002060"/>
                </a:solidFill>
                <a:latin typeface="Georgia" panose="02040502050405020303" pitchFamily="18" charset="0"/>
              </a:rPr>
              <a:t>Comité Nacional de Facilitación de Comercio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608878" y="2296588"/>
            <a:ext cx="7740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s-MX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Comité Nacional de Facilitación del Comercio en República Dominicana</a:t>
            </a:r>
            <a:r>
              <a:rPr lang="es-ES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s-MX" sz="20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 algn="just">
              <a:spcAft>
                <a:spcPts val="0"/>
              </a:spcAft>
            </a:pPr>
            <a:endParaRPr lang="es-MX" sz="20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 algn="just">
              <a:spcAft>
                <a:spcPts val="0"/>
              </a:spcAft>
            </a:pPr>
            <a:endParaRPr lang="es-MX" sz="20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es-BO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Fungiría como </a:t>
            </a:r>
            <a:r>
              <a:rPr lang="es-BO" sz="2000" u="sng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mesa permanente de diálogo</a:t>
            </a:r>
            <a:r>
              <a:rPr lang="es-BO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s-MX" sz="20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para abordar los temas vinculados a la facilitación comercial</a:t>
            </a:r>
            <a:r>
              <a:rPr lang="es-MX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6" name="object 6"/>
          <p:cNvSpPr/>
          <p:nvPr/>
        </p:nvSpPr>
        <p:spPr>
          <a:xfrm>
            <a:off x="467832" y="246980"/>
            <a:ext cx="1087119" cy="107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2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266" y="516173"/>
            <a:ext cx="727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Comité Nacional de Facilitación de Comercio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3899" y="1060302"/>
            <a:ext cx="82328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ES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Estaría compuesto por: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s-ES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/>
            <a:r>
              <a:rPr lang="es-MX" sz="16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SECTOR PÚBLICO</a:t>
            </a:r>
            <a:r>
              <a:rPr lang="es-MX" sz="16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endParaRPr lang="es-ES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es-E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Dirección General de Aduanas (DGA), quien lo presidirá</a:t>
            </a: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 Dirección de Comercio Exterior  y  Administración  de Tratados Comerciales Internacionales (DICOEX) en representación  del  Ministerio de Industria y Comercio (MIC), miembro.</a:t>
            </a:r>
          </a:p>
          <a:p>
            <a:pPr marL="342900" indent="-342900">
              <a:buFont typeface="+mj-lt"/>
              <a:buAutoNum type="arabicPeriod"/>
            </a:pPr>
            <a:endParaRPr lang="es-MX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Centro de Exportación e Inversión de la República Dominicana (CEI-RD), </a:t>
            </a:r>
            <a:endParaRPr lang="es-MX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Ministerio de Agricultura (MA), miembro.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Consejo Nacional de Competitividad (CNC), miembro.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Ministerio  de Salud Pública y  Asistencia Social (MSP), miembro.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Ministerio de Relaciones Exteriores (MIREX), miembro.</a:t>
            </a:r>
            <a:endParaRPr lang="es-ES" sz="14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 algn="just">
              <a:spcAft>
                <a:spcPts val="0"/>
              </a:spcAft>
            </a:pPr>
            <a:endParaRPr lang="es-ES" b="1" dirty="0">
              <a:effectLst/>
              <a:latin typeface="Informal Roman" panose="030604020304060B0204" pitchFamily="66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8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65596" y="1226339"/>
            <a:ext cx="82083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SECTOR PRIVADO:</a:t>
            </a:r>
            <a:endParaRPr lang="es-MX" sz="1600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Gremios Industriales.</a:t>
            </a:r>
          </a:p>
          <a:p>
            <a:pPr marL="342900" lvl="0" indent="-342900">
              <a:buFont typeface="+mj-lt"/>
              <a:buAutoNum type="arabicPeriod"/>
            </a:pPr>
            <a:endParaRPr lang="es-MX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Gremios de Productores Agrícolas.</a:t>
            </a:r>
          </a:p>
          <a:p>
            <a:pPr marL="342900" lvl="0" indent="-342900">
              <a:buFont typeface="+mj-lt"/>
              <a:buAutoNum type="arabicPeriod"/>
            </a:pPr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Gremios de Comerciantes e Importadores. </a:t>
            </a:r>
          </a:p>
          <a:p>
            <a:pPr marL="342900" lvl="0" indent="-342900">
              <a:buFont typeface="+mj-lt"/>
              <a:buAutoNum type="arabicPeriod"/>
            </a:pPr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Gremios de Exportadores. </a:t>
            </a:r>
          </a:p>
          <a:p>
            <a:pPr marL="342900" lvl="0" indent="-342900">
              <a:buFont typeface="+mj-lt"/>
              <a:buAutoNum type="arabicPeriod"/>
            </a:pPr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Gremios de Profesionales relacionados a la función aduanera.</a:t>
            </a:r>
          </a:p>
          <a:p>
            <a:pPr marL="342900" lvl="0" indent="-342900">
              <a:buFont typeface="+mj-lt"/>
              <a:buAutoNum type="arabicPeriod"/>
            </a:pPr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Gremios de Empresas de Servicios relacionadas a la función aduanera.</a:t>
            </a:r>
          </a:p>
          <a:p>
            <a:pPr lvl="0"/>
            <a:endParaRPr lang="es-ES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s-DO" u="sng" dirty="0">
                <a:solidFill>
                  <a:srgbClr val="002060"/>
                </a:solidFill>
                <a:latin typeface="Georgia" panose="02040502050405020303" pitchFamily="18" charset="0"/>
              </a:rPr>
              <a:t>La Secretaría del  CNFC será ejercida por el sector privado</a:t>
            </a:r>
            <a:r>
              <a:rPr lang="es-DO" dirty="0">
                <a:solidFill>
                  <a:srgbClr val="002060"/>
                </a:solidFill>
                <a:latin typeface="Georgia" panose="02040502050405020303" pitchFamily="18" charset="0"/>
              </a:rPr>
              <a:t>, a través de uno de sus miembros, el cual será rotado anualmente. </a:t>
            </a:r>
          </a:p>
          <a:p>
            <a:pPr lvl="0"/>
            <a:endParaRPr lang="es-ES" sz="16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3266" y="516173"/>
            <a:ext cx="727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Comité Nacional de Facilitación de Comercio</a:t>
            </a:r>
          </a:p>
        </p:txBody>
      </p:sp>
    </p:spTree>
    <p:extLst>
      <p:ext uri="{BB962C8B-B14F-4D97-AF65-F5344CB8AC3E}">
        <p14:creationId xmlns:p14="http://schemas.microsoft.com/office/powerpoint/2010/main" val="1255197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21079"/>
            <a:ext cx="8405812" cy="2843868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s-DO" altLang="zh-CN" sz="4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es-DO" altLang="zh-CN" sz="4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es-DO" altLang="zh-CN" sz="4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s-DO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Avances en materia logística</a:t>
            </a:r>
            <a:br>
              <a:rPr lang="es-DO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DO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DO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413" y="3408692"/>
            <a:ext cx="8748712" cy="1174459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DO" altLang="zh-CN" dirty="0">
                <a:solidFill>
                  <a:schemeClr val="bg2"/>
                </a:solidFill>
              </a:rPr>
              <a:t>						</a:t>
            </a:r>
            <a:endParaRPr lang="es-DO" altLang="zh-CN" sz="1800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</a:pPr>
            <a:endParaRPr lang="es-DO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4503226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0" y="11151"/>
            <a:ext cx="9144000" cy="1763713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es-DO" altLang="ja-JP" sz="3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	</a:t>
            </a:r>
            <a:r>
              <a:rPr lang="es-DO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ＭＳ Ｐゴシック" panose="020B0600070205080204" pitchFamily="34" charset="-128"/>
              </a:rPr>
              <a:t>Legislaciones Locales   </a:t>
            </a:r>
            <a:endParaRPr lang="es-ES" altLang="ja-JP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8012" y="1774864"/>
            <a:ext cx="8227976" cy="4477599"/>
          </a:xfrm>
        </p:spPr>
        <p:txBody>
          <a:bodyPr/>
          <a:lstStyle/>
          <a:p>
            <a:pPr algn="just">
              <a:defRPr/>
            </a:pPr>
            <a:r>
              <a:rPr lang="es-ES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Ley 456-73de fecha 3 de enero del 1973 establece el Régimen de Depósito y crea los Almacenes de Depósito Fiscal</a:t>
            </a:r>
          </a:p>
          <a:p>
            <a:pPr marL="0" indent="0" algn="just">
              <a:buNone/>
              <a:defRPr/>
            </a:pPr>
            <a:endParaRPr lang="es-ES" altLang="es-DO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s-DO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El Decreto No. 284, de fecha 3 de noviembre del 1974, sobre el Reglamento de los Almacenes Generales de Depósito</a:t>
            </a:r>
          </a:p>
          <a:p>
            <a:pPr algn="just">
              <a:defRPr/>
            </a:pPr>
            <a:endParaRPr lang="es-DO" altLang="es-DO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s-DO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El Decreto No. 106-96, de fecha 25 de marzo de 1996, que establece el Reglamento de Depósitos para la Reexportación de Mercancías </a:t>
            </a:r>
          </a:p>
          <a:p>
            <a:pPr algn="just">
              <a:defRPr/>
            </a:pPr>
            <a:endParaRPr lang="es-DO" altLang="es-DO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s-DO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El Decreto No. 96-98, de fecha 10 de marzo de 1998, que reglamenta la Operación de los Consolidadores de Cargas</a:t>
            </a:r>
          </a:p>
          <a:p>
            <a:pPr algn="just">
              <a:defRPr/>
            </a:pPr>
            <a:endParaRPr lang="es-DO" altLang="es-DO" sz="2000" dirty="0"/>
          </a:p>
          <a:p>
            <a:pPr algn="just">
              <a:defRPr/>
            </a:pPr>
            <a:endParaRPr lang="es-ES" altLang="es-DO" sz="2000" dirty="0"/>
          </a:p>
        </p:txBody>
      </p:sp>
    </p:spTree>
    <p:extLst>
      <p:ext uri="{BB962C8B-B14F-4D97-AF65-F5344CB8AC3E}">
        <p14:creationId xmlns:p14="http://schemas.microsoft.com/office/powerpoint/2010/main" val="420028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-9525" y="82727"/>
            <a:ext cx="9144000" cy="1763713"/>
          </a:xfrm>
        </p:spPr>
        <p:txBody>
          <a:bodyPr>
            <a:normAutofit/>
          </a:bodyPr>
          <a:lstStyle/>
          <a:p>
            <a:pPr marL="609600" indent="-609600"/>
            <a:r>
              <a:rPr lang="es-DO" altLang="ja-JP" sz="2800" b="1" dirty="0">
                <a:solidFill>
                  <a:srgbClr val="002060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	</a:t>
            </a:r>
            <a:r>
              <a:rPr lang="es-DO" altLang="ja-JP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Legislaciones Locales… (</a:t>
            </a:r>
            <a:r>
              <a:rPr lang="es-DO" altLang="ja-JP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ＭＳ Ｐゴシック" panose="020B0600070205080204" pitchFamily="34" charset="-128"/>
              </a:rPr>
              <a:t>continuación)  </a:t>
            </a:r>
            <a:endParaRPr lang="es-ES" altLang="ja-JP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2 Marcador de texto"/>
          <p:cNvSpPr>
            <a:spLocks noGrp="1"/>
          </p:cNvSpPr>
          <p:nvPr>
            <p:ph type="body" sz="half" idx="1"/>
          </p:nvPr>
        </p:nvSpPr>
        <p:spPr>
          <a:xfrm>
            <a:off x="495152" y="1676336"/>
            <a:ext cx="8134645" cy="5319888"/>
          </a:xfrm>
        </p:spPr>
        <p:txBody>
          <a:bodyPr/>
          <a:lstStyle/>
          <a:p>
            <a:pPr algn="just">
              <a:defRPr/>
            </a:pPr>
            <a:r>
              <a:rPr lang="es-DO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El Decreto No. 48-99, de fecha 17 de febrero de 1999, que reglamenta la Operación de Depósitos de Consolidación de Cargas</a:t>
            </a:r>
          </a:p>
          <a:p>
            <a:pPr marL="0" indent="0" algn="just">
              <a:buNone/>
              <a:defRPr/>
            </a:pPr>
            <a:endParaRPr lang="es-DO" altLang="es-DO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s-DO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El Decreto No. 144-12, de fecha 22 de marzo del 2012, que reglamenta las funciones del Operador Económico Autorizado (OEA) </a:t>
            </a:r>
          </a:p>
          <a:p>
            <a:pPr algn="just">
              <a:defRPr/>
            </a:pPr>
            <a:endParaRPr lang="es-DO" altLang="es-DO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s-ES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Decreto. No. 470-14 que dispone la implementación de un Sistema de Ventanilla Única de Comercio Exterior. G. O. No. 10789 del 6 de enero de 2015. </a:t>
            </a:r>
          </a:p>
          <a:p>
            <a:pPr marL="0" indent="0" algn="just">
              <a:buNone/>
              <a:defRPr/>
            </a:pPr>
            <a:endParaRPr lang="es-ES" altLang="es-DO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es-ES" altLang="es-DO" sz="1800" dirty="0">
                <a:solidFill>
                  <a:srgbClr val="002060"/>
                </a:solidFill>
                <a:latin typeface="Georgia" panose="02040502050405020303" pitchFamily="18" charset="0"/>
              </a:rPr>
              <a:t>Decreto 262-15 que establece el Reglamento de los Centros Logísticos y de las Operaciones de las Empresas Operadores Logísticas.</a:t>
            </a:r>
          </a:p>
          <a:p>
            <a:pPr algn="just">
              <a:defRPr/>
            </a:pPr>
            <a:endParaRPr lang="es-DO" altLang="es-DO" sz="2000" dirty="0">
              <a:latin typeface="Georgia" panose="02040502050405020303" pitchFamily="18" charset="0"/>
            </a:endParaRPr>
          </a:p>
          <a:p>
            <a:pPr algn="just">
              <a:defRPr/>
            </a:pPr>
            <a:endParaRPr lang="es-DO" altLang="es-DO" sz="2000" dirty="0">
              <a:latin typeface="Georgia" panose="02040502050405020303" pitchFamily="18" charset="0"/>
            </a:endParaRPr>
          </a:p>
          <a:p>
            <a:pPr algn="just">
              <a:defRPr/>
            </a:pPr>
            <a:endParaRPr lang="es-ES" altLang="es-DO" sz="2000" dirty="0"/>
          </a:p>
        </p:txBody>
      </p:sp>
    </p:spTree>
    <p:extLst>
      <p:ext uri="{BB962C8B-B14F-4D97-AF65-F5344CB8AC3E}">
        <p14:creationId xmlns:p14="http://schemas.microsoft.com/office/powerpoint/2010/main" val="3016142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2491" y="327171"/>
            <a:ext cx="8443519" cy="556190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425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7322" y="1149928"/>
            <a:ext cx="8229600" cy="4990814"/>
          </a:xfrm>
        </p:spPr>
        <p:txBody>
          <a:bodyPr/>
          <a:lstStyle/>
          <a:p>
            <a:pPr algn="just"/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El rol de la Organización Mundial del Comercio (OMC) es velar porque el comercio se realice de la manera más fluida, previsible y libre posible.</a:t>
            </a:r>
          </a:p>
          <a:p>
            <a:endParaRPr lang="es-E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La Aduana dominicana participó en las negociaciones de la OMC, con el compromiso de </a:t>
            </a:r>
            <a:r>
              <a:rPr lang="es-ES" sz="1800" u="sng" dirty="0">
                <a:solidFill>
                  <a:srgbClr val="002060"/>
                </a:solidFill>
                <a:latin typeface="Georgia" panose="02040502050405020303" pitchFamily="18" charset="0"/>
              </a:rPr>
              <a:t>aclarar y mejorar aspectos pertinentes de los artículos:</a:t>
            </a:r>
          </a:p>
          <a:p>
            <a:pPr algn="just"/>
            <a:endParaRPr lang="es-ES" sz="1600" u="sng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2" algn="just"/>
            <a:r>
              <a:rPr lang="es-ES" sz="1600" u="sng" dirty="0">
                <a:solidFill>
                  <a:srgbClr val="002060"/>
                </a:solidFill>
                <a:latin typeface="Georgia" panose="02040502050405020303" pitchFamily="18" charset="0"/>
              </a:rPr>
              <a:t> V (tránsito), VIII (tasas y formalidades)  </a:t>
            </a:r>
          </a:p>
          <a:p>
            <a:pPr lvl="2" algn="just"/>
            <a:r>
              <a:rPr lang="es-ES" sz="1600" u="sng" dirty="0">
                <a:solidFill>
                  <a:srgbClr val="002060"/>
                </a:solidFill>
                <a:latin typeface="Georgia" panose="02040502050405020303" pitchFamily="18" charset="0"/>
              </a:rPr>
              <a:t>X (Publicación y administración de reglas comerciales) del GATT de 1994.</a:t>
            </a:r>
          </a:p>
          <a:p>
            <a:pPr algn="just"/>
            <a:endParaRPr lang="es-E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Las negociaciones sobre facilitación del comercio concluyeron en la </a:t>
            </a:r>
            <a:r>
              <a:rPr lang="es-ES" sz="1800" u="sng" dirty="0">
                <a:solidFill>
                  <a:srgbClr val="002060"/>
                </a:solidFill>
                <a:latin typeface="Georgia" panose="02040502050405020303" pitchFamily="18" charset="0"/>
              </a:rPr>
              <a:t>9na Conferencia Ministerial de la OMC</a:t>
            </a:r>
            <a:r>
              <a:rPr lang="es-ES" sz="1800" dirty="0">
                <a:solidFill>
                  <a:srgbClr val="002060"/>
                </a:solidFill>
                <a:latin typeface="Georgia" panose="02040502050405020303" pitchFamily="18" charset="0"/>
              </a:rPr>
              <a:t>, celebrada en el mes de diciembre 2013, en Bali, Indonesia. </a:t>
            </a:r>
          </a:p>
          <a:p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9510" y="458394"/>
            <a:ext cx="7184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Georgia" panose="02040502050405020303" pitchFamily="18" charset="0"/>
              </a:rPr>
              <a:t>Organización Mundial del Comercio (OMC) </a:t>
            </a:r>
            <a:endParaRPr lang="es-DO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13" y="4781726"/>
            <a:ext cx="2332419" cy="27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2" y="243280"/>
            <a:ext cx="8585377" cy="56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5750" y="836339"/>
            <a:ext cx="7860689" cy="464801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3405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6368" y="1025912"/>
            <a:ext cx="7757769" cy="451982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29296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3">
            <a:extLst/>
          </p:cNvPr>
          <p:cNvPicPr>
            <a:picLocks noChangeAspect="1"/>
          </p:cNvPicPr>
          <p:nvPr/>
        </p:nvPicPr>
        <p:blipFill rotWithShape="1">
          <a:blip r:embed="rId2"/>
          <a:srcRect l="29763" t="86305" r="27525" b="8407"/>
          <a:stretch/>
        </p:blipFill>
        <p:spPr>
          <a:xfrm>
            <a:off x="0" y="5469007"/>
            <a:ext cx="9144000" cy="50460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8C42B4-8518-451C-AE0C-50D3A012C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664745"/>
              </p:ext>
            </p:extLst>
          </p:nvPr>
        </p:nvGraphicFramePr>
        <p:xfrm>
          <a:off x="327992" y="1065972"/>
          <a:ext cx="8448260" cy="418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668" y="5198466"/>
            <a:ext cx="921584" cy="5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6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817" y="1139686"/>
            <a:ext cx="8504583" cy="612913"/>
          </a:xfrm>
        </p:spPr>
        <p:txBody>
          <a:bodyPr>
            <a:normAutofit fontScale="90000"/>
          </a:bodyPr>
          <a:lstStyle/>
          <a:p>
            <a:pPr algn="ctr"/>
            <a:br>
              <a:rPr lang="es-DO" dirty="0">
                <a:latin typeface="Arial Black" panose="020B0A04020102020204" pitchFamily="34" charset="0"/>
              </a:rPr>
            </a:br>
            <a:br>
              <a:rPr lang="es-DO" dirty="0">
                <a:latin typeface="Arial Black" panose="020B0A04020102020204" pitchFamily="34" charset="0"/>
              </a:rPr>
            </a:br>
            <a:br>
              <a:rPr lang="es-DO" dirty="0">
                <a:latin typeface="Arial Black" panose="020B0A04020102020204" pitchFamily="34" charset="0"/>
              </a:rPr>
            </a:br>
            <a:br>
              <a:rPr lang="es-DO" dirty="0">
                <a:latin typeface="Arial Black" panose="020B0A04020102020204" pitchFamily="34" charset="0"/>
              </a:rPr>
            </a:br>
            <a:r>
              <a:rPr lang="es-D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MUCHAS GRACIAS</a:t>
            </a:r>
            <a:br>
              <a:rPr lang="es-DO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s-DO" dirty="0">
                <a:solidFill>
                  <a:srgbClr val="002060"/>
                </a:solidFill>
                <a:latin typeface="Georgia" panose="02040502050405020303" pitchFamily="18" charset="0"/>
              </a:rPr>
              <a:t>e.rodriguez@dga.gov.do</a:t>
            </a:r>
            <a:br>
              <a:rPr lang="es-DO" dirty="0">
                <a:latin typeface="Arial Black" panose="020B0A04020102020204" pitchFamily="34" charset="0"/>
              </a:rPr>
            </a:br>
            <a:endParaRPr lang="es-DO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8" y="3160027"/>
            <a:ext cx="3039679" cy="26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v.feliz\Downloads\chart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2" y="271019"/>
            <a:ext cx="8337447" cy="55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1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v.feliz\Downloads\char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9" y="237186"/>
            <a:ext cx="7751150" cy="46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8"/>
          <p:cNvSpPr/>
          <p:nvPr/>
        </p:nvSpPr>
        <p:spPr>
          <a:xfrm>
            <a:off x="411480" y="5071630"/>
            <a:ext cx="8229600" cy="744380"/>
          </a:xfrm>
          <a:custGeom>
            <a:avLst/>
            <a:gdLst/>
            <a:ahLst/>
            <a:cxnLst/>
            <a:rect l="l" t="t" r="r" b="b"/>
            <a:pathLst>
              <a:path w="8229600" h="579120">
                <a:moveTo>
                  <a:pt x="8133080" y="0"/>
                </a:moveTo>
                <a:lnTo>
                  <a:pt x="96520" y="0"/>
                </a:lnTo>
                <a:lnTo>
                  <a:pt x="58952" y="7585"/>
                </a:lnTo>
                <a:lnTo>
                  <a:pt x="28271" y="28271"/>
                </a:lnTo>
                <a:lnTo>
                  <a:pt x="7585" y="58952"/>
                </a:lnTo>
                <a:lnTo>
                  <a:pt x="0" y="96520"/>
                </a:lnTo>
                <a:lnTo>
                  <a:pt x="0" y="482587"/>
                </a:lnTo>
                <a:lnTo>
                  <a:pt x="7585" y="520162"/>
                </a:lnTo>
                <a:lnTo>
                  <a:pt x="28271" y="550846"/>
                </a:lnTo>
                <a:lnTo>
                  <a:pt x="58952" y="571534"/>
                </a:lnTo>
                <a:lnTo>
                  <a:pt x="96520" y="579120"/>
                </a:lnTo>
                <a:lnTo>
                  <a:pt x="8133080" y="579120"/>
                </a:lnTo>
                <a:lnTo>
                  <a:pt x="8170664" y="571534"/>
                </a:lnTo>
                <a:lnTo>
                  <a:pt x="8201342" y="550846"/>
                </a:lnTo>
                <a:lnTo>
                  <a:pt x="8222019" y="520162"/>
                </a:lnTo>
                <a:lnTo>
                  <a:pt x="8229600" y="482587"/>
                </a:lnTo>
                <a:lnTo>
                  <a:pt x="8229600" y="96520"/>
                </a:lnTo>
                <a:lnTo>
                  <a:pt x="8222019" y="58952"/>
                </a:lnTo>
                <a:lnTo>
                  <a:pt x="8201342" y="28271"/>
                </a:lnTo>
                <a:lnTo>
                  <a:pt x="8170664" y="7585"/>
                </a:lnTo>
                <a:lnTo>
                  <a:pt x="813308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  <a:latin typeface="Georgia" panose="02040502050405020303" pitchFamily="18" charset="0"/>
              </a:rPr>
              <a:t>ENTRADA EN VIGENCIA DEL AFC A NIVEL MUNDIAL </a:t>
            </a:r>
          </a:p>
          <a:p>
            <a:pPr algn="ctr"/>
            <a:r>
              <a:rPr lang="en-US" sz="2000" b="1" kern="0" dirty="0">
                <a:solidFill>
                  <a:srgbClr val="002060"/>
                </a:solidFill>
                <a:latin typeface="Georgia" panose="02040502050405020303" pitchFamily="18" charset="0"/>
              </a:rPr>
              <a:t>- 22 DE FEBRERO DE 2017 -</a:t>
            </a:r>
            <a:endParaRPr sz="2000" b="1" kern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5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364" y="238664"/>
            <a:ext cx="7360556" cy="807784"/>
          </a:xfrm>
          <a:prstGeom prst="rect">
            <a:avLst/>
          </a:prstGeom>
        </p:spPr>
        <p:txBody>
          <a:bodyPr vert="horz" wrap="square" lIns="0" tIns="251332" rIns="0" bIns="0" rtlCol="0">
            <a:spAutoFit/>
          </a:bodyPr>
          <a:lstStyle/>
          <a:p>
            <a:pPr marL="601345">
              <a:lnSpc>
                <a:spcPct val="100000"/>
              </a:lnSpc>
            </a:pPr>
            <a:r>
              <a:rPr lang="en-US" sz="3600" spc="-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</a:t>
            </a:r>
            <a:r>
              <a:rPr sz="3600" spc="-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GATT </a:t>
            </a:r>
            <a:r>
              <a:rPr lang="es-DO" sz="3600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 1994 </a:t>
            </a:r>
            <a:r>
              <a:rPr lang="es-DO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</a:t>
            </a:r>
            <a:r>
              <a:rPr lang="es-DO" sz="3600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</a:t>
            </a:r>
            <a:r>
              <a:rPr lang="es-DO" sz="3600" spc="2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DO" sz="3600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AFC</a:t>
            </a:r>
            <a:endParaRPr sz="3600" spc="-6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00" y="1211766"/>
            <a:ext cx="2651760" cy="4064000"/>
          </a:xfrm>
          <a:custGeom>
            <a:avLst/>
            <a:gdLst/>
            <a:ahLst/>
            <a:cxnLst/>
            <a:rect l="l" t="t" r="r" b="b"/>
            <a:pathLst>
              <a:path w="2651760" h="4064000">
                <a:moveTo>
                  <a:pt x="2386584" y="0"/>
                </a:moveTo>
                <a:lnTo>
                  <a:pt x="265176" y="0"/>
                </a:lnTo>
                <a:lnTo>
                  <a:pt x="217509" y="4273"/>
                </a:lnTo>
                <a:lnTo>
                  <a:pt x="172645" y="16592"/>
                </a:lnTo>
                <a:lnTo>
                  <a:pt x="131334" y="36209"/>
                </a:lnTo>
                <a:lnTo>
                  <a:pt x="94324" y="62373"/>
                </a:lnTo>
                <a:lnTo>
                  <a:pt x="62364" y="94335"/>
                </a:lnTo>
                <a:lnTo>
                  <a:pt x="36203" y="131346"/>
                </a:lnTo>
                <a:lnTo>
                  <a:pt x="16589" y="172656"/>
                </a:lnTo>
                <a:lnTo>
                  <a:pt x="4272" y="217515"/>
                </a:lnTo>
                <a:lnTo>
                  <a:pt x="0" y="265175"/>
                </a:lnTo>
                <a:lnTo>
                  <a:pt x="0" y="3798824"/>
                </a:lnTo>
                <a:lnTo>
                  <a:pt x="4272" y="3846490"/>
                </a:lnTo>
                <a:lnTo>
                  <a:pt x="16589" y="3891354"/>
                </a:lnTo>
                <a:lnTo>
                  <a:pt x="36203" y="3932665"/>
                </a:lnTo>
                <a:lnTo>
                  <a:pt x="62364" y="3969675"/>
                </a:lnTo>
                <a:lnTo>
                  <a:pt x="94324" y="4001635"/>
                </a:lnTo>
                <a:lnTo>
                  <a:pt x="131334" y="4027796"/>
                </a:lnTo>
                <a:lnTo>
                  <a:pt x="172645" y="4047410"/>
                </a:lnTo>
                <a:lnTo>
                  <a:pt x="217509" y="4059727"/>
                </a:lnTo>
                <a:lnTo>
                  <a:pt x="265176" y="4064000"/>
                </a:lnTo>
                <a:lnTo>
                  <a:pt x="2386584" y="4064000"/>
                </a:lnTo>
                <a:lnTo>
                  <a:pt x="2434244" y="4059727"/>
                </a:lnTo>
                <a:lnTo>
                  <a:pt x="2479103" y="4047410"/>
                </a:lnTo>
                <a:lnTo>
                  <a:pt x="2520413" y="4027796"/>
                </a:lnTo>
                <a:lnTo>
                  <a:pt x="2557424" y="4001635"/>
                </a:lnTo>
                <a:lnTo>
                  <a:pt x="2589386" y="3969675"/>
                </a:lnTo>
                <a:lnTo>
                  <a:pt x="2615550" y="3932665"/>
                </a:lnTo>
                <a:lnTo>
                  <a:pt x="2635167" y="3891354"/>
                </a:lnTo>
                <a:lnTo>
                  <a:pt x="2647486" y="3846490"/>
                </a:lnTo>
                <a:lnTo>
                  <a:pt x="2651760" y="3798824"/>
                </a:lnTo>
                <a:lnTo>
                  <a:pt x="2651760" y="265175"/>
                </a:lnTo>
                <a:lnTo>
                  <a:pt x="2647486" y="217515"/>
                </a:lnTo>
                <a:lnTo>
                  <a:pt x="2635167" y="172656"/>
                </a:lnTo>
                <a:lnTo>
                  <a:pt x="2615550" y="131346"/>
                </a:lnTo>
                <a:lnTo>
                  <a:pt x="2589386" y="94335"/>
                </a:lnTo>
                <a:lnTo>
                  <a:pt x="2557424" y="62373"/>
                </a:lnTo>
                <a:lnTo>
                  <a:pt x="2520413" y="36209"/>
                </a:lnTo>
                <a:lnTo>
                  <a:pt x="2479103" y="16592"/>
                </a:lnTo>
                <a:lnTo>
                  <a:pt x="2434244" y="4273"/>
                </a:lnTo>
                <a:lnTo>
                  <a:pt x="2386584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67" y="1668592"/>
            <a:ext cx="2413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Transparencia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680" y="250679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2001520" y="0"/>
                </a:moveTo>
                <a:lnTo>
                  <a:pt x="121920" y="0"/>
                </a:lnTo>
                <a:lnTo>
                  <a:pt x="74462" y="9584"/>
                </a:lnTo>
                <a:lnTo>
                  <a:pt x="35709" y="35718"/>
                </a:lnTo>
                <a:lnTo>
                  <a:pt x="9580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0" y="1144726"/>
                </a:lnTo>
                <a:lnTo>
                  <a:pt x="35709" y="1183481"/>
                </a:lnTo>
                <a:lnTo>
                  <a:pt x="74462" y="1209615"/>
                </a:lnTo>
                <a:lnTo>
                  <a:pt x="121920" y="1219200"/>
                </a:lnTo>
                <a:lnTo>
                  <a:pt x="2001520" y="1219200"/>
                </a:lnTo>
                <a:lnTo>
                  <a:pt x="2048966" y="1209615"/>
                </a:lnTo>
                <a:lnTo>
                  <a:pt x="2087721" y="1183481"/>
                </a:lnTo>
                <a:lnTo>
                  <a:pt x="2113855" y="1144726"/>
                </a:lnTo>
                <a:lnTo>
                  <a:pt x="2123440" y="1097280"/>
                </a:lnTo>
                <a:lnTo>
                  <a:pt x="2123440" y="121920"/>
                </a:lnTo>
                <a:lnTo>
                  <a:pt x="2113855" y="74473"/>
                </a:lnTo>
                <a:lnTo>
                  <a:pt x="2087721" y="35718"/>
                </a:lnTo>
                <a:lnTo>
                  <a:pt x="2048966" y="9584"/>
                </a:lnTo>
                <a:lnTo>
                  <a:pt x="200152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4680" y="250679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0" y="121920"/>
                </a:moveTo>
                <a:lnTo>
                  <a:pt x="9580" y="74473"/>
                </a:lnTo>
                <a:lnTo>
                  <a:pt x="35709" y="35718"/>
                </a:lnTo>
                <a:lnTo>
                  <a:pt x="74462" y="9584"/>
                </a:lnTo>
                <a:lnTo>
                  <a:pt x="121920" y="0"/>
                </a:lnTo>
                <a:lnTo>
                  <a:pt x="2001520" y="0"/>
                </a:lnTo>
                <a:lnTo>
                  <a:pt x="2048966" y="9584"/>
                </a:lnTo>
                <a:lnTo>
                  <a:pt x="2087721" y="35718"/>
                </a:lnTo>
                <a:lnTo>
                  <a:pt x="2113855" y="74473"/>
                </a:lnTo>
                <a:lnTo>
                  <a:pt x="2123440" y="121920"/>
                </a:lnTo>
                <a:lnTo>
                  <a:pt x="2123440" y="1097280"/>
                </a:lnTo>
                <a:lnTo>
                  <a:pt x="2113855" y="1144726"/>
                </a:lnTo>
                <a:lnTo>
                  <a:pt x="2087721" y="1183481"/>
                </a:lnTo>
                <a:lnTo>
                  <a:pt x="2048966" y="1209615"/>
                </a:lnTo>
                <a:lnTo>
                  <a:pt x="2001520" y="1219200"/>
                </a:lnTo>
                <a:lnTo>
                  <a:pt x="121920" y="1219200"/>
                </a:lnTo>
                <a:lnTo>
                  <a:pt x="74462" y="1209615"/>
                </a:lnTo>
                <a:lnTo>
                  <a:pt x="35709" y="1183481"/>
                </a:lnTo>
                <a:lnTo>
                  <a:pt x="9580" y="1144726"/>
                </a:lnTo>
                <a:lnTo>
                  <a:pt x="0" y="1097280"/>
                </a:lnTo>
                <a:lnTo>
                  <a:pt x="0" y="12192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864" y="2670875"/>
            <a:ext cx="97472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sz="3200" spc="20" dirty="0">
                <a:solidFill>
                  <a:srgbClr val="FFFF00"/>
                </a:solidFill>
                <a:latin typeface="Tahoma"/>
                <a:cs typeface="Tahoma"/>
              </a:rPr>
              <a:t>G</a:t>
            </a:r>
            <a:r>
              <a:rPr sz="3200" spc="-165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3200" spc="-195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3200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R="6985" algn="ctr">
              <a:lnSpc>
                <a:spcPts val="2840"/>
              </a:lnSpc>
            </a:pPr>
            <a:r>
              <a:rPr sz="2450" spc="5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680" y="391903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2001520" y="0"/>
                </a:moveTo>
                <a:lnTo>
                  <a:pt x="121920" y="0"/>
                </a:lnTo>
                <a:lnTo>
                  <a:pt x="74462" y="9584"/>
                </a:lnTo>
                <a:lnTo>
                  <a:pt x="35709" y="35718"/>
                </a:lnTo>
                <a:lnTo>
                  <a:pt x="9580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0" y="1144726"/>
                </a:lnTo>
                <a:lnTo>
                  <a:pt x="35709" y="1183481"/>
                </a:lnTo>
                <a:lnTo>
                  <a:pt x="74462" y="1209615"/>
                </a:lnTo>
                <a:lnTo>
                  <a:pt x="121920" y="1219200"/>
                </a:lnTo>
                <a:lnTo>
                  <a:pt x="2001520" y="1219200"/>
                </a:lnTo>
                <a:lnTo>
                  <a:pt x="2048966" y="1209615"/>
                </a:lnTo>
                <a:lnTo>
                  <a:pt x="2087721" y="1183481"/>
                </a:lnTo>
                <a:lnTo>
                  <a:pt x="2113855" y="1144726"/>
                </a:lnTo>
                <a:lnTo>
                  <a:pt x="2123440" y="1097280"/>
                </a:lnTo>
                <a:lnTo>
                  <a:pt x="2123440" y="121920"/>
                </a:lnTo>
                <a:lnTo>
                  <a:pt x="2113855" y="74473"/>
                </a:lnTo>
                <a:lnTo>
                  <a:pt x="2087721" y="35718"/>
                </a:lnTo>
                <a:lnTo>
                  <a:pt x="2048966" y="9584"/>
                </a:lnTo>
                <a:lnTo>
                  <a:pt x="20015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680" y="391903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0" y="121920"/>
                </a:moveTo>
                <a:lnTo>
                  <a:pt x="9580" y="74473"/>
                </a:lnTo>
                <a:lnTo>
                  <a:pt x="35709" y="35718"/>
                </a:lnTo>
                <a:lnTo>
                  <a:pt x="74462" y="9584"/>
                </a:lnTo>
                <a:lnTo>
                  <a:pt x="121920" y="0"/>
                </a:lnTo>
                <a:lnTo>
                  <a:pt x="2001520" y="0"/>
                </a:lnTo>
                <a:lnTo>
                  <a:pt x="2048966" y="9584"/>
                </a:lnTo>
                <a:lnTo>
                  <a:pt x="2087721" y="35718"/>
                </a:lnTo>
                <a:lnTo>
                  <a:pt x="2113855" y="74473"/>
                </a:lnTo>
                <a:lnTo>
                  <a:pt x="2123440" y="121920"/>
                </a:lnTo>
                <a:lnTo>
                  <a:pt x="2123440" y="1097280"/>
                </a:lnTo>
                <a:lnTo>
                  <a:pt x="2113855" y="1144726"/>
                </a:lnTo>
                <a:lnTo>
                  <a:pt x="2087721" y="1183481"/>
                </a:lnTo>
                <a:lnTo>
                  <a:pt x="2048966" y="1209615"/>
                </a:lnTo>
                <a:lnTo>
                  <a:pt x="2001520" y="1219200"/>
                </a:lnTo>
                <a:lnTo>
                  <a:pt x="121920" y="1219200"/>
                </a:lnTo>
                <a:lnTo>
                  <a:pt x="74462" y="1209615"/>
                </a:lnTo>
                <a:lnTo>
                  <a:pt x="35709" y="1183481"/>
                </a:lnTo>
                <a:lnTo>
                  <a:pt x="9580" y="1144726"/>
                </a:lnTo>
                <a:lnTo>
                  <a:pt x="0" y="1097280"/>
                </a:lnTo>
                <a:lnTo>
                  <a:pt x="0" y="121920"/>
                </a:lnTo>
                <a:close/>
              </a:path>
            </a:pathLst>
          </a:custGeom>
          <a:solidFill>
            <a:srgbClr val="002060"/>
          </a:solidFill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3464" y="4086926"/>
            <a:ext cx="1235710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740"/>
              </a:lnSpc>
            </a:pPr>
            <a:r>
              <a:rPr sz="3200" dirty="0">
                <a:solidFill>
                  <a:srgbClr val="FFFF00"/>
                </a:solidFill>
                <a:latin typeface="Tahoma"/>
                <a:cs typeface="Tahoma"/>
              </a:rPr>
              <a:t>AFC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lnSpc>
                <a:spcPts val="2840"/>
              </a:lnSpc>
            </a:pPr>
            <a:r>
              <a:rPr sz="2450" spc="10" dirty="0">
                <a:solidFill>
                  <a:srgbClr val="FFFFFF"/>
                </a:solidFill>
                <a:latin typeface="Tahoma"/>
                <a:cs typeface="Tahoma"/>
              </a:rPr>
              <a:t>Arts.</a:t>
            </a:r>
            <a:r>
              <a:rPr sz="24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Tahoma"/>
                <a:cs typeface="Tahoma"/>
              </a:rPr>
              <a:t>1-5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90239" y="1272353"/>
            <a:ext cx="2651760" cy="4064000"/>
          </a:xfrm>
          <a:custGeom>
            <a:avLst/>
            <a:gdLst/>
            <a:ahLst/>
            <a:cxnLst/>
            <a:rect l="l" t="t" r="r" b="b"/>
            <a:pathLst>
              <a:path w="2651760" h="4064000">
                <a:moveTo>
                  <a:pt x="2386584" y="0"/>
                </a:moveTo>
                <a:lnTo>
                  <a:pt x="265175" y="0"/>
                </a:ln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0" y="3798824"/>
                </a:lnTo>
                <a:lnTo>
                  <a:pt x="4273" y="3846490"/>
                </a:lnTo>
                <a:lnTo>
                  <a:pt x="16592" y="3891354"/>
                </a:lnTo>
                <a:lnTo>
                  <a:pt x="36209" y="3932665"/>
                </a:lnTo>
                <a:lnTo>
                  <a:pt x="62373" y="3969675"/>
                </a:lnTo>
                <a:lnTo>
                  <a:pt x="94335" y="4001635"/>
                </a:lnTo>
                <a:lnTo>
                  <a:pt x="131346" y="4027796"/>
                </a:lnTo>
                <a:lnTo>
                  <a:pt x="172656" y="4047410"/>
                </a:lnTo>
                <a:lnTo>
                  <a:pt x="217515" y="4059727"/>
                </a:lnTo>
                <a:lnTo>
                  <a:pt x="265175" y="4064000"/>
                </a:lnTo>
                <a:lnTo>
                  <a:pt x="2386584" y="4064000"/>
                </a:lnTo>
                <a:lnTo>
                  <a:pt x="2434244" y="4059727"/>
                </a:lnTo>
                <a:lnTo>
                  <a:pt x="2479103" y="4047410"/>
                </a:lnTo>
                <a:lnTo>
                  <a:pt x="2520413" y="4027796"/>
                </a:lnTo>
                <a:lnTo>
                  <a:pt x="2557424" y="4001635"/>
                </a:lnTo>
                <a:lnTo>
                  <a:pt x="2589386" y="3969675"/>
                </a:lnTo>
                <a:lnTo>
                  <a:pt x="2615550" y="3932665"/>
                </a:lnTo>
                <a:lnTo>
                  <a:pt x="2635167" y="3891354"/>
                </a:lnTo>
                <a:lnTo>
                  <a:pt x="2647486" y="3846490"/>
                </a:lnTo>
                <a:lnTo>
                  <a:pt x="2651760" y="3798824"/>
                </a:lnTo>
                <a:lnTo>
                  <a:pt x="2651760" y="265175"/>
                </a:lnTo>
                <a:lnTo>
                  <a:pt x="2647486" y="217515"/>
                </a:lnTo>
                <a:lnTo>
                  <a:pt x="2635167" y="172656"/>
                </a:lnTo>
                <a:lnTo>
                  <a:pt x="2615550" y="131346"/>
                </a:lnTo>
                <a:lnTo>
                  <a:pt x="2589386" y="94335"/>
                </a:lnTo>
                <a:lnTo>
                  <a:pt x="2557424" y="62373"/>
                </a:lnTo>
                <a:lnTo>
                  <a:pt x="2520413" y="36209"/>
                </a:lnTo>
                <a:lnTo>
                  <a:pt x="2479103" y="16592"/>
                </a:lnTo>
                <a:lnTo>
                  <a:pt x="2434244" y="4273"/>
                </a:lnTo>
                <a:lnTo>
                  <a:pt x="2386584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2004" y="1462852"/>
            <a:ext cx="23622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Cargas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y</a:t>
            </a:r>
          </a:p>
          <a:p>
            <a:pPr algn="ctr">
              <a:lnSpc>
                <a:spcPts val="3200"/>
              </a:lnSpc>
            </a:pP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f</a:t>
            </a:r>
            <a:r>
              <a:rPr sz="2400" b="1" spc="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o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r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m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a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li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da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d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e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s</a:t>
            </a:r>
          </a:p>
        </p:txBody>
      </p:sp>
      <p:sp>
        <p:nvSpPr>
          <p:cNvPr id="14" name="object 14"/>
          <p:cNvSpPr/>
          <p:nvPr/>
        </p:nvSpPr>
        <p:spPr>
          <a:xfrm>
            <a:off x="3459479" y="250679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2001520" y="0"/>
                </a:moveTo>
                <a:lnTo>
                  <a:pt x="121920" y="0"/>
                </a:lnTo>
                <a:lnTo>
                  <a:pt x="74473" y="9584"/>
                </a:lnTo>
                <a:lnTo>
                  <a:pt x="35718" y="35718"/>
                </a:lnTo>
                <a:lnTo>
                  <a:pt x="9584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4" y="1144726"/>
                </a:lnTo>
                <a:lnTo>
                  <a:pt x="35718" y="1183481"/>
                </a:lnTo>
                <a:lnTo>
                  <a:pt x="74473" y="1209615"/>
                </a:lnTo>
                <a:lnTo>
                  <a:pt x="121920" y="1219200"/>
                </a:lnTo>
                <a:lnTo>
                  <a:pt x="2001520" y="1219200"/>
                </a:lnTo>
                <a:lnTo>
                  <a:pt x="2048966" y="1209615"/>
                </a:lnTo>
                <a:lnTo>
                  <a:pt x="2087721" y="1183481"/>
                </a:lnTo>
                <a:lnTo>
                  <a:pt x="2113855" y="1144726"/>
                </a:lnTo>
                <a:lnTo>
                  <a:pt x="2123440" y="1097280"/>
                </a:lnTo>
                <a:lnTo>
                  <a:pt x="2123440" y="121920"/>
                </a:lnTo>
                <a:lnTo>
                  <a:pt x="2113855" y="74473"/>
                </a:lnTo>
                <a:lnTo>
                  <a:pt x="2087721" y="35718"/>
                </a:lnTo>
                <a:lnTo>
                  <a:pt x="2048966" y="9584"/>
                </a:lnTo>
                <a:lnTo>
                  <a:pt x="20015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59479" y="250679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0" y="121920"/>
                </a:moveTo>
                <a:lnTo>
                  <a:pt x="9584" y="74473"/>
                </a:lnTo>
                <a:lnTo>
                  <a:pt x="35718" y="35718"/>
                </a:lnTo>
                <a:lnTo>
                  <a:pt x="74473" y="9584"/>
                </a:lnTo>
                <a:lnTo>
                  <a:pt x="121920" y="0"/>
                </a:lnTo>
                <a:lnTo>
                  <a:pt x="2001520" y="0"/>
                </a:lnTo>
                <a:lnTo>
                  <a:pt x="2048966" y="9584"/>
                </a:lnTo>
                <a:lnTo>
                  <a:pt x="2087721" y="35718"/>
                </a:lnTo>
                <a:lnTo>
                  <a:pt x="2113855" y="74473"/>
                </a:lnTo>
                <a:lnTo>
                  <a:pt x="2123440" y="121920"/>
                </a:lnTo>
                <a:lnTo>
                  <a:pt x="2123440" y="1097280"/>
                </a:lnTo>
                <a:lnTo>
                  <a:pt x="2113855" y="1144726"/>
                </a:lnTo>
                <a:lnTo>
                  <a:pt x="2087721" y="1183481"/>
                </a:lnTo>
                <a:lnTo>
                  <a:pt x="2048966" y="1209615"/>
                </a:lnTo>
                <a:lnTo>
                  <a:pt x="2001520" y="1219200"/>
                </a:lnTo>
                <a:lnTo>
                  <a:pt x="121920" y="1219200"/>
                </a:lnTo>
                <a:lnTo>
                  <a:pt x="74473" y="1209615"/>
                </a:lnTo>
                <a:lnTo>
                  <a:pt x="35718" y="1183481"/>
                </a:lnTo>
                <a:lnTo>
                  <a:pt x="9584" y="1144726"/>
                </a:lnTo>
                <a:lnTo>
                  <a:pt x="0" y="1097280"/>
                </a:lnTo>
                <a:lnTo>
                  <a:pt x="0" y="121920"/>
                </a:lnTo>
                <a:close/>
              </a:path>
            </a:pathLst>
          </a:custGeom>
          <a:solidFill>
            <a:srgbClr val="002060"/>
          </a:solidFill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2397" y="2670875"/>
            <a:ext cx="119062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3740"/>
              </a:lnSpc>
            </a:pPr>
            <a:r>
              <a:rPr sz="3200" spc="-85" dirty="0">
                <a:solidFill>
                  <a:srgbClr val="FFFF00"/>
                </a:solidFill>
                <a:latin typeface="Tahoma"/>
                <a:cs typeface="Tahoma"/>
              </a:rPr>
              <a:t>GATT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lnSpc>
                <a:spcPts val="2840"/>
              </a:lnSpc>
            </a:pPr>
            <a:r>
              <a:rPr sz="2450" spc="5" dirty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sz="2450" spc="35" dirty="0">
                <a:solidFill>
                  <a:srgbClr val="FFFFFF"/>
                </a:solidFill>
                <a:latin typeface="Tahoma"/>
                <a:cs typeface="Tahoma"/>
              </a:rPr>
              <a:t>VIII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69640" y="391903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2001520" y="0"/>
                </a:moveTo>
                <a:lnTo>
                  <a:pt x="121920" y="0"/>
                </a:lnTo>
                <a:lnTo>
                  <a:pt x="74473" y="9584"/>
                </a:lnTo>
                <a:lnTo>
                  <a:pt x="35718" y="35718"/>
                </a:lnTo>
                <a:lnTo>
                  <a:pt x="9584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4" y="1144726"/>
                </a:lnTo>
                <a:lnTo>
                  <a:pt x="35718" y="1183481"/>
                </a:lnTo>
                <a:lnTo>
                  <a:pt x="74473" y="1209615"/>
                </a:lnTo>
                <a:lnTo>
                  <a:pt x="121920" y="1219200"/>
                </a:lnTo>
                <a:lnTo>
                  <a:pt x="2001520" y="1219200"/>
                </a:lnTo>
                <a:lnTo>
                  <a:pt x="2048966" y="1209615"/>
                </a:lnTo>
                <a:lnTo>
                  <a:pt x="2087721" y="1183481"/>
                </a:lnTo>
                <a:lnTo>
                  <a:pt x="2113855" y="1144726"/>
                </a:lnTo>
                <a:lnTo>
                  <a:pt x="2123440" y="1097280"/>
                </a:lnTo>
                <a:lnTo>
                  <a:pt x="2123440" y="121920"/>
                </a:lnTo>
                <a:lnTo>
                  <a:pt x="2113855" y="74473"/>
                </a:lnTo>
                <a:lnTo>
                  <a:pt x="2087721" y="35718"/>
                </a:lnTo>
                <a:lnTo>
                  <a:pt x="2048966" y="9584"/>
                </a:lnTo>
                <a:lnTo>
                  <a:pt x="20015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69640" y="3919031"/>
            <a:ext cx="2123440" cy="1219200"/>
          </a:xfrm>
          <a:custGeom>
            <a:avLst/>
            <a:gdLst/>
            <a:ahLst/>
            <a:cxnLst/>
            <a:rect l="l" t="t" r="r" b="b"/>
            <a:pathLst>
              <a:path w="2123440" h="1219200">
                <a:moveTo>
                  <a:pt x="0" y="121920"/>
                </a:moveTo>
                <a:lnTo>
                  <a:pt x="9584" y="74473"/>
                </a:lnTo>
                <a:lnTo>
                  <a:pt x="35718" y="35718"/>
                </a:lnTo>
                <a:lnTo>
                  <a:pt x="74473" y="9584"/>
                </a:lnTo>
                <a:lnTo>
                  <a:pt x="121920" y="0"/>
                </a:lnTo>
                <a:lnTo>
                  <a:pt x="2001520" y="0"/>
                </a:lnTo>
                <a:lnTo>
                  <a:pt x="2048966" y="9584"/>
                </a:lnTo>
                <a:lnTo>
                  <a:pt x="2087721" y="35718"/>
                </a:lnTo>
                <a:lnTo>
                  <a:pt x="2113855" y="74473"/>
                </a:lnTo>
                <a:lnTo>
                  <a:pt x="2123440" y="121920"/>
                </a:lnTo>
                <a:lnTo>
                  <a:pt x="2123440" y="1097280"/>
                </a:lnTo>
                <a:lnTo>
                  <a:pt x="2113855" y="1144726"/>
                </a:lnTo>
                <a:lnTo>
                  <a:pt x="2087721" y="1183481"/>
                </a:lnTo>
                <a:lnTo>
                  <a:pt x="2048966" y="1209615"/>
                </a:lnTo>
                <a:lnTo>
                  <a:pt x="2001520" y="1219200"/>
                </a:lnTo>
                <a:lnTo>
                  <a:pt x="121920" y="1219200"/>
                </a:lnTo>
                <a:lnTo>
                  <a:pt x="74473" y="1209615"/>
                </a:lnTo>
                <a:lnTo>
                  <a:pt x="35718" y="1183481"/>
                </a:lnTo>
                <a:lnTo>
                  <a:pt x="9584" y="1144726"/>
                </a:lnTo>
                <a:lnTo>
                  <a:pt x="0" y="1097280"/>
                </a:lnTo>
                <a:lnTo>
                  <a:pt x="0" y="121920"/>
                </a:lnTo>
                <a:close/>
              </a:path>
            </a:pathLst>
          </a:custGeom>
          <a:solidFill>
            <a:srgbClr val="002060"/>
          </a:solidFill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8511" y="4086926"/>
            <a:ext cx="140906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 algn="ctr">
              <a:lnSpc>
                <a:spcPts val="3740"/>
              </a:lnSpc>
            </a:pPr>
            <a:r>
              <a:rPr sz="3200" dirty="0">
                <a:solidFill>
                  <a:srgbClr val="FFFF00"/>
                </a:solidFill>
                <a:latin typeface="Tahoma"/>
                <a:cs typeface="Tahoma"/>
              </a:rPr>
              <a:t>AFC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lnSpc>
                <a:spcPts val="2840"/>
              </a:lnSpc>
            </a:pPr>
            <a:r>
              <a:rPr sz="2450" spc="5" dirty="0">
                <a:solidFill>
                  <a:srgbClr val="FFFFFF"/>
                </a:solidFill>
                <a:latin typeface="Tahoma"/>
                <a:cs typeface="Tahoma"/>
              </a:rPr>
              <a:t>Arts.</a:t>
            </a:r>
            <a:r>
              <a:rPr sz="2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Tahoma"/>
                <a:cs typeface="Tahoma"/>
              </a:rPr>
              <a:t>6-10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35040" y="1272353"/>
            <a:ext cx="2651760" cy="4064000"/>
          </a:xfrm>
          <a:custGeom>
            <a:avLst/>
            <a:gdLst/>
            <a:ahLst/>
            <a:cxnLst/>
            <a:rect l="l" t="t" r="r" b="b"/>
            <a:pathLst>
              <a:path w="2651759" h="4064000">
                <a:moveTo>
                  <a:pt x="2386584" y="0"/>
                </a:moveTo>
                <a:lnTo>
                  <a:pt x="265175" y="0"/>
                </a:ln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0" y="3798824"/>
                </a:lnTo>
                <a:lnTo>
                  <a:pt x="4273" y="3846490"/>
                </a:lnTo>
                <a:lnTo>
                  <a:pt x="16592" y="3891354"/>
                </a:lnTo>
                <a:lnTo>
                  <a:pt x="36209" y="3932665"/>
                </a:lnTo>
                <a:lnTo>
                  <a:pt x="62373" y="3969675"/>
                </a:lnTo>
                <a:lnTo>
                  <a:pt x="94335" y="4001635"/>
                </a:lnTo>
                <a:lnTo>
                  <a:pt x="131346" y="4027796"/>
                </a:lnTo>
                <a:lnTo>
                  <a:pt x="172656" y="4047410"/>
                </a:lnTo>
                <a:lnTo>
                  <a:pt x="217515" y="4059727"/>
                </a:lnTo>
                <a:lnTo>
                  <a:pt x="265175" y="4064000"/>
                </a:lnTo>
                <a:lnTo>
                  <a:pt x="2386584" y="4064000"/>
                </a:lnTo>
                <a:lnTo>
                  <a:pt x="2434244" y="4059727"/>
                </a:lnTo>
                <a:lnTo>
                  <a:pt x="2479103" y="4047410"/>
                </a:lnTo>
                <a:lnTo>
                  <a:pt x="2520413" y="4027796"/>
                </a:lnTo>
                <a:lnTo>
                  <a:pt x="2557424" y="4001635"/>
                </a:lnTo>
                <a:lnTo>
                  <a:pt x="2589386" y="3969675"/>
                </a:lnTo>
                <a:lnTo>
                  <a:pt x="2615550" y="3932665"/>
                </a:lnTo>
                <a:lnTo>
                  <a:pt x="2635167" y="3891354"/>
                </a:lnTo>
                <a:lnTo>
                  <a:pt x="2647486" y="3846490"/>
                </a:lnTo>
                <a:lnTo>
                  <a:pt x="2651760" y="3798824"/>
                </a:lnTo>
                <a:lnTo>
                  <a:pt x="2651760" y="265175"/>
                </a:lnTo>
                <a:lnTo>
                  <a:pt x="2647486" y="217515"/>
                </a:lnTo>
                <a:lnTo>
                  <a:pt x="2635167" y="172656"/>
                </a:lnTo>
                <a:lnTo>
                  <a:pt x="2615550" y="131346"/>
                </a:lnTo>
                <a:lnTo>
                  <a:pt x="2589386" y="94335"/>
                </a:lnTo>
                <a:lnTo>
                  <a:pt x="2557424" y="62373"/>
                </a:lnTo>
                <a:lnTo>
                  <a:pt x="2520413" y="36209"/>
                </a:lnTo>
                <a:lnTo>
                  <a:pt x="2479103" y="16592"/>
                </a:lnTo>
                <a:lnTo>
                  <a:pt x="2434244" y="4273"/>
                </a:lnTo>
                <a:lnTo>
                  <a:pt x="2386584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10908" y="1618428"/>
            <a:ext cx="17195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T</a:t>
            </a:r>
            <a:r>
              <a:rPr sz="2800" b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r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á</a:t>
            </a:r>
            <a:r>
              <a:rPr sz="2800" b="1" spc="3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ns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i</a:t>
            </a:r>
            <a:r>
              <a:rPr sz="2800" b="1" spc="1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t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o</a:t>
            </a:r>
          </a:p>
        </p:txBody>
      </p:sp>
      <p:sp>
        <p:nvSpPr>
          <p:cNvPr id="22" name="object 22"/>
          <p:cNvSpPr/>
          <p:nvPr/>
        </p:nvSpPr>
        <p:spPr>
          <a:xfrm>
            <a:off x="6294120" y="2516953"/>
            <a:ext cx="2113280" cy="1229360"/>
          </a:xfrm>
          <a:custGeom>
            <a:avLst/>
            <a:gdLst/>
            <a:ahLst/>
            <a:cxnLst/>
            <a:rect l="l" t="t" r="r" b="b"/>
            <a:pathLst>
              <a:path w="2113279" h="1229360">
                <a:moveTo>
                  <a:pt x="1990344" y="0"/>
                </a:moveTo>
                <a:lnTo>
                  <a:pt x="122935" y="0"/>
                </a:lnTo>
                <a:lnTo>
                  <a:pt x="75062" y="9653"/>
                </a:lnTo>
                <a:lnTo>
                  <a:pt x="35988" y="35988"/>
                </a:lnTo>
                <a:lnTo>
                  <a:pt x="9653" y="75062"/>
                </a:lnTo>
                <a:lnTo>
                  <a:pt x="0" y="122936"/>
                </a:lnTo>
                <a:lnTo>
                  <a:pt x="0" y="1106424"/>
                </a:lnTo>
                <a:lnTo>
                  <a:pt x="9653" y="1154297"/>
                </a:lnTo>
                <a:lnTo>
                  <a:pt x="35988" y="1193371"/>
                </a:lnTo>
                <a:lnTo>
                  <a:pt x="75062" y="1219706"/>
                </a:lnTo>
                <a:lnTo>
                  <a:pt x="122935" y="1229360"/>
                </a:lnTo>
                <a:lnTo>
                  <a:pt x="1990344" y="1229360"/>
                </a:lnTo>
                <a:lnTo>
                  <a:pt x="2038217" y="1219706"/>
                </a:lnTo>
                <a:lnTo>
                  <a:pt x="2077291" y="1193371"/>
                </a:lnTo>
                <a:lnTo>
                  <a:pt x="2103626" y="1154297"/>
                </a:lnTo>
                <a:lnTo>
                  <a:pt x="2113279" y="1106424"/>
                </a:lnTo>
                <a:lnTo>
                  <a:pt x="2113279" y="122936"/>
                </a:lnTo>
                <a:lnTo>
                  <a:pt x="2103626" y="75062"/>
                </a:lnTo>
                <a:lnTo>
                  <a:pt x="2077291" y="35988"/>
                </a:lnTo>
                <a:lnTo>
                  <a:pt x="2038217" y="9653"/>
                </a:lnTo>
                <a:lnTo>
                  <a:pt x="19903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4120" y="2516953"/>
            <a:ext cx="2113280" cy="1229360"/>
          </a:xfrm>
          <a:custGeom>
            <a:avLst/>
            <a:gdLst/>
            <a:ahLst/>
            <a:cxnLst/>
            <a:rect l="l" t="t" r="r" b="b"/>
            <a:pathLst>
              <a:path w="2113279" h="1229360">
                <a:moveTo>
                  <a:pt x="0" y="122936"/>
                </a:moveTo>
                <a:lnTo>
                  <a:pt x="9653" y="75062"/>
                </a:lnTo>
                <a:lnTo>
                  <a:pt x="35988" y="35988"/>
                </a:lnTo>
                <a:lnTo>
                  <a:pt x="75062" y="9653"/>
                </a:lnTo>
                <a:lnTo>
                  <a:pt x="122935" y="0"/>
                </a:lnTo>
                <a:lnTo>
                  <a:pt x="1990344" y="0"/>
                </a:lnTo>
                <a:lnTo>
                  <a:pt x="2038217" y="9653"/>
                </a:lnTo>
                <a:lnTo>
                  <a:pt x="2077291" y="35988"/>
                </a:lnTo>
                <a:lnTo>
                  <a:pt x="2103626" y="75062"/>
                </a:lnTo>
                <a:lnTo>
                  <a:pt x="2113279" y="122936"/>
                </a:lnTo>
                <a:lnTo>
                  <a:pt x="2113279" y="1106424"/>
                </a:lnTo>
                <a:lnTo>
                  <a:pt x="2103626" y="1154297"/>
                </a:lnTo>
                <a:lnTo>
                  <a:pt x="2077291" y="1193371"/>
                </a:lnTo>
                <a:lnTo>
                  <a:pt x="2038217" y="1219706"/>
                </a:lnTo>
                <a:lnTo>
                  <a:pt x="1990344" y="1229360"/>
                </a:lnTo>
                <a:lnTo>
                  <a:pt x="122935" y="1229360"/>
                </a:lnTo>
                <a:lnTo>
                  <a:pt x="75062" y="1219706"/>
                </a:lnTo>
                <a:lnTo>
                  <a:pt x="35988" y="1193371"/>
                </a:lnTo>
                <a:lnTo>
                  <a:pt x="9653" y="1154297"/>
                </a:lnTo>
                <a:lnTo>
                  <a:pt x="0" y="1106424"/>
                </a:lnTo>
                <a:lnTo>
                  <a:pt x="0" y="122936"/>
                </a:lnTo>
                <a:close/>
              </a:path>
            </a:pathLst>
          </a:custGeom>
          <a:solidFill>
            <a:srgbClr val="002060"/>
          </a:solidFill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67143" y="2686751"/>
            <a:ext cx="975360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sz="3200" spc="20" dirty="0">
                <a:solidFill>
                  <a:srgbClr val="FFFF00"/>
                </a:solidFill>
                <a:latin typeface="Tahoma"/>
                <a:cs typeface="Tahoma"/>
              </a:rPr>
              <a:t>G</a:t>
            </a:r>
            <a:r>
              <a:rPr sz="3200" spc="-160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3200" spc="-190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sz="3200" dirty="0">
                <a:solidFill>
                  <a:srgbClr val="FFFF00"/>
                </a:solidFill>
                <a:latin typeface="Tahoma"/>
                <a:cs typeface="Tahoma"/>
              </a:rPr>
              <a:t>T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R="1270" algn="ctr">
              <a:lnSpc>
                <a:spcPts val="2840"/>
              </a:lnSpc>
            </a:pPr>
            <a:r>
              <a:rPr sz="2450" spc="5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24600" y="3919031"/>
            <a:ext cx="2113280" cy="1219200"/>
          </a:xfrm>
          <a:custGeom>
            <a:avLst/>
            <a:gdLst/>
            <a:ahLst/>
            <a:cxnLst/>
            <a:rect l="l" t="t" r="r" b="b"/>
            <a:pathLst>
              <a:path w="2113279" h="1219200">
                <a:moveTo>
                  <a:pt x="1991359" y="0"/>
                </a:moveTo>
                <a:lnTo>
                  <a:pt x="121920" y="0"/>
                </a:lnTo>
                <a:lnTo>
                  <a:pt x="74473" y="9584"/>
                </a:lnTo>
                <a:lnTo>
                  <a:pt x="35718" y="35718"/>
                </a:lnTo>
                <a:lnTo>
                  <a:pt x="9584" y="74473"/>
                </a:lnTo>
                <a:lnTo>
                  <a:pt x="0" y="121920"/>
                </a:lnTo>
                <a:lnTo>
                  <a:pt x="0" y="1097280"/>
                </a:lnTo>
                <a:lnTo>
                  <a:pt x="9584" y="1144726"/>
                </a:lnTo>
                <a:lnTo>
                  <a:pt x="35718" y="1183481"/>
                </a:lnTo>
                <a:lnTo>
                  <a:pt x="74473" y="1209615"/>
                </a:lnTo>
                <a:lnTo>
                  <a:pt x="121920" y="1219200"/>
                </a:lnTo>
                <a:lnTo>
                  <a:pt x="1991359" y="1219200"/>
                </a:lnTo>
                <a:lnTo>
                  <a:pt x="2038806" y="1209615"/>
                </a:lnTo>
                <a:lnTo>
                  <a:pt x="2077561" y="1183481"/>
                </a:lnTo>
                <a:lnTo>
                  <a:pt x="2103695" y="1144726"/>
                </a:lnTo>
                <a:lnTo>
                  <a:pt x="2113279" y="1097280"/>
                </a:lnTo>
                <a:lnTo>
                  <a:pt x="2113279" y="121920"/>
                </a:lnTo>
                <a:lnTo>
                  <a:pt x="2103695" y="74473"/>
                </a:lnTo>
                <a:lnTo>
                  <a:pt x="2077561" y="35718"/>
                </a:lnTo>
                <a:lnTo>
                  <a:pt x="2038806" y="9584"/>
                </a:lnTo>
                <a:lnTo>
                  <a:pt x="199135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24600" y="3919031"/>
            <a:ext cx="2113280" cy="1219200"/>
          </a:xfrm>
          <a:custGeom>
            <a:avLst/>
            <a:gdLst/>
            <a:ahLst/>
            <a:cxnLst/>
            <a:rect l="l" t="t" r="r" b="b"/>
            <a:pathLst>
              <a:path w="2113279" h="1219200">
                <a:moveTo>
                  <a:pt x="0" y="121920"/>
                </a:moveTo>
                <a:lnTo>
                  <a:pt x="9584" y="74473"/>
                </a:lnTo>
                <a:lnTo>
                  <a:pt x="35718" y="35718"/>
                </a:lnTo>
                <a:lnTo>
                  <a:pt x="74473" y="9584"/>
                </a:lnTo>
                <a:lnTo>
                  <a:pt x="121920" y="0"/>
                </a:lnTo>
                <a:lnTo>
                  <a:pt x="1991359" y="0"/>
                </a:lnTo>
                <a:lnTo>
                  <a:pt x="2038806" y="9584"/>
                </a:lnTo>
                <a:lnTo>
                  <a:pt x="2077561" y="35718"/>
                </a:lnTo>
                <a:lnTo>
                  <a:pt x="2103695" y="74473"/>
                </a:lnTo>
                <a:lnTo>
                  <a:pt x="2113279" y="121920"/>
                </a:lnTo>
                <a:lnTo>
                  <a:pt x="2113279" y="1097280"/>
                </a:lnTo>
                <a:lnTo>
                  <a:pt x="2103695" y="1144726"/>
                </a:lnTo>
                <a:lnTo>
                  <a:pt x="2077561" y="1183481"/>
                </a:lnTo>
                <a:lnTo>
                  <a:pt x="2038806" y="1209615"/>
                </a:lnTo>
                <a:lnTo>
                  <a:pt x="1991359" y="1219200"/>
                </a:lnTo>
                <a:lnTo>
                  <a:pt x="121920" y="1219200"/>
                </a:lnTo>
                <a:lnTo>
                  <a:pt x="74473" y="1209615"/>
                </a:lnTo>
                <a:lnTo>
                  <a:pt x="35718" y="1183481"/>
                </a:lnTo>
                <a:lnTo>
                  <a:pt x="9584" y="1144726"/>
                </a:lnTo>
                <a:lnTo>
                  <a:pt x="0" y="1097280"/>
                </a:lnTo>
                <a:lnTo>
                  <a:pt x="0" y="121920"/>
                </a:lnTo>
                <a:close/>
              </a:path>
            </a:pathLst>
          </a:custGeom>
          <a:solidFill>
            <a:srgbClr val="002060"/>
          </a:solidFill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19343" y="4093910"/>
            <a:ext cx="93408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25"/>
              </a:lnSpc>
            </a:pPr>
            <a:r>
              <a:rPr sz="3200" dirty="0">
                <a:solidFill>
                  <a:srgbClr val="FFFF00"/>
                </a:solidFill>
                <a:latin typeface="Tahoma"/>
                <a:cs typeface="Tahoma"/>
              </a:rPr>
              <a:t>AFC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lnSpc>
                <a:spcPts val="2765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79660" y="5431197"/>
            <a:ext cx="5595029" cy="605958"/>
          </a:xfrm>
          <a:custGeom>
            <a:avLst/>
            <a:gdLst/>
            <a:ahLst/>
            <a:cxnLst/>
            <a:rect l="l" t="t" r="r" b="b"/>
            <a:pathLst>
              <a:path w="8229600" h="579120">
                <a:moveTo>
                  <a:pt x="8133080" y="0"/>
                </a:moveTo>
                <a:lnTo>
                  <a:pt x="96520" y="0"/>
                </a:lnTo>
                <a:lnTo>
                  <a:pt x="58952" y="7585"/>
                </a:lnTo>
                <a:lnTo>
                  <a:pt x="28271" y="28271"/>
                </a:lnTo>
                <a:lnTo>
                  <a:pt x="7585" y="58952"/>
                </a:lnTo>
                <a:lnTo>
                  <a:pt x="0" y="96520"/>
                </a:lnTo>
                <a:lnTo>
                  <a:pt x="0" y="482587"/>
                </a:lnTo>
                <a:lnTo>
                  <a:pt x="7585" y="520162"/>
                </a:lnTo>
                <a:lnTo>
                  <a:pt x="28271" y="550846"/>
                </a:lnTo>
                <a:lnTo>
                  <a:pt x="58952" y="571534"/>
                </a:lnTo>
                <a:lnTo>
                  <a:pt x="96520" y="579120"/>
                </a:lnTo>
                <a:lnTo>
                  <a:pt x="8133080" y="579120"/>
                </a:lnTo>
                <a:lnTo>
                  <a:pt x="8170664" y="571534"/>
                </a:lnTo>
                <a:lnTo>
                  <a:pt x="8201342" y="550846"/>
                </a:lnTo>
                <a:lnTo>
                  <a:pt x="8222019" y="520162"/>
                </a:lnTo>
                <a:lnTo>
                  <a:pt x="8229600" y="482587"/>
                </a:lnTo>
                <a:lnTo>
                  <a:pt x="8229600" y="96520"/>
                </a:lnTo>
                <a:lnTo>
                  <a:pt x="8222019" y="58952"/>
                </a:lnTo>
                <a:lnTo>
                  <a:pt x="8201342" y="28271"/>
                </a:lnTo>
                <a:lnTo>
                  <a:pt x="8170664" y="7585"/>
                </a:lnTo>
                <a:lnTo>
                  <a:pt x="813308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79660" y="5431197"/>
            <a:ext cx="5595029" cy="605958"/>
          </a:xfrm>
          <a:custGeom>
            <a:avLst/>
            <a:gdLst/>
            <a:ahLst/>
            <a:cxnLst/>
            <a:rect l="l" t="t" r="r" b="b"/>
            <a:pathLst>
              <a:path w="8229600" h="579120">
                <a:moveTo>
                  <a:pt x="0" y="96520"/>
                </a:moveTo>
                <a:lnTo>
                  <a:pt x="7585" y="58952"/>
                </a:lnTo>
                <a:lnTo>
                  <a:pt x="28271" y="28271"/>
                </a:lnTo>
                <a:lnTo>
                  <a:pt x="58952" y="7585"/>
                </a:lnTo>
                <a:lnTo>
                  <a:pt x="96520" y="0"/>
                </a:lnTo>
                <a:lnTo>
                  <a:pt x="8133080" y="0"/>
                </a:lnTo>
                <a:lnTo>
                  <a:pt x="8170664" y="7585"/>
                </a:lnTo>
                <a:lnTo>
                  <a:pt x="8201342" y="28271"/>
                </a:lnTo>
                <a:lnTo>
                  <a:pt x="8222019" y="58952"/>
                </a:lnTo>
                <a:lnTo>
                  <a:pt x="8229600" y="96520"/>
                </a:lnTo>
                <a:lnTo>
                  <a:pt x="8229600" y="482587"/>
                </a:lnTo>
                <a:lnTo>
                  <a:pt x="8222019" y="520162"/>
                </a:lnTo>
                <a:lnTo>
                  <a:pt x="8201342" y="550846"/>
                </a:lnTo>
                <a:lnTo>
                  <a:pt x="8170664" y="571534"/>
                </a:lnTo>
                <a:lnTo>
                  <a:pt x="8133080" y="579120"/>
                </a:lnTo>
                <a:lnTo>
                  <a:pt x="96520" y="579120"/>
                </a:lnTo>
                <a:lnTo>
                  <a:pt x="58952" y="571534"/>
                </a:lnTo>
                <a:lnTo>
                  <a:pt x="28271" y="550846"/>
                </a:lnTo>
                <a:lnTo>
                  <a:pt x="7585" y="520162"/>
                </a:lnTo>
                <a:lnTo>
                  <a:pt x="0" y="482587"/>
                </a:lnTo>
                <a:lnTo>
                  <a:pt x="0" y="96520"/>
                </a:lnTo>
                <a:close/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0137" y="5604725"/>
            <a:ext cx="6128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DO" b="1" spc="-45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</a:rPr>
              <a:t>TRATO </a:t>
            </a:r>
            <a:r>
              <a:rPr lang="es-DO" b="1" spc="-1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</a:rPr>
              <a:t>ESPECIAL </a:t>
            </a:r>
            <a:r>
              <a:rPr lang="es-DO" b="1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</a:rPr>
              <a:t>Y</a:t>
            </a:r>
            <a:r>
              <a:rPr lang="es-DO" b="1" spc="5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es-DO" b="1" spc="-20" dirty="0">
                <a:solidFill>
                  <a:srgbClr val="002060"/>
                </a:solidFill>
                <a:latin typeface="Georgia" panose="02040502050405020303" pitchFamily="18" charset="0"/>
                <a:cs typeface="Calibri"/>
              </a:rPr>
              <a:t>DIFERENCIADO</a:t>
            </a:r>
            <a:endParaRPr lang="es-DO" b="1" dirty="0">
              <a:solidFill>
                <a:srgbClr val="002060"/>
              </a:solidFill>
              <a:latin typeface="Georgia" panose="02040502050405020303" pitchFamily="18" charset="0"/>
              <a:cs typeface="Calibri"/>
            </a:endParaRPr>
          </a:p>
        </p:txBody>
      </p:sp>
      <p:pic>
        <p:nvPicPr>
          <p:cNvPr id="31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2" y="6166991"/>
            <a:ext cx="9154163" cy="69100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920" y="6037155"/>
            <a:ext cx="978539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2724" y="1458270"/>
            <a:ext cx="2651760" cy="4531360"/>
          </a:xfrm>
          <a:custGeom>
            <a:avLst/>
            <a:gdLst/>
            <a:ahLst/>
            <a:cxnLst/>
            <a:rect l="l" t="t" r="r" b="b"/>
            <a:pathLst>
              <a:path w="2651760" h="4531360">
                <a:moveTo>
                  <a:pt x="2386584" y="0"/>
                </a:moveTo>
                <a:lnTo>
                  <a:pt x="265176" y="0"/>
                </a:lnTo>
                <a:lnTo>
                  <a:pt x="217509" y="4273"/>
                </a:lnTo>
                <a:lnTo>
                  <a:pt x="172645" y="16592"/>
                </a:lnTo>
                <a:lnTo>
                  <a:pt x="131334" y="36209"/>
                </a:lnTo>
                <a:lnTo>
                  <a:pt x="94324" y="62373"/>
                </a:lnTo>
                <a:lnTo>
                  <a:pt x="62364" y="94335"/>
                </a:lnTo>
                <a:lnTo>
                  <a:pt x="36203" y="131346"/>
                </a:lnTo>
                <a:lnTo>
                  <a:pt x="16589" y="172656"/>
                </a:lnTo>
                <a:lnTo>
                  <a:pt x="4272" y="217515"/>
                </a:lnTo>
                <a:lnTo>
                  <a:pt x="0" y="265175"/>
                </a:lnTo>
                <a:lnTo>
                  <a:pt x="0" y="4266183"/>
                </a:lnTo>
                <a:lnTo>
                  <a:pt x="4272" y="4313850"/>
                </a:lnTo>
                <a:lnTo>
                  <a:pt x="16589" y="4358714"/>
                </a:lnTo>
                <a:lnTo>
                  <a:pt x="36203" y="4400025"/>
                </a:lnTo>
                <a:lnTo>
                  <a:pt x="62364" y="4437035"/>
                </a:lnTo>
                <a:lnTo>
                  <a:pt x="94324" y="4468995"/>
                </a:lnTo>
                <a:lnTo>
                  <a:pt x="131334" y="4495156"/>
                </a:lnTo>
                <a:lnTo>
                  <a:pt x="172645" y="4514770"/>
                </a:lnTo>
                <a:lnTo>
                  <a:pt x="217509" y="4527087"/>
                </a:lnTo>
                <a:lnTo>
                  <a:pt x="265176" y="4531359"/>
                </a:lnTo>
                <a:lnTo>
                  <a:pt x="2386584" y="4531359"/>
                </a:lnTo>
                <a:lnTo>
                  <a:pt x="2434244" y="4527087"/>
                </a:lnTo>
                <a:lnTo>
                  <a:pt x="2479103" y="4514770"/>
                </a:lnTo>
                <a:lnTo>
                  <a:pt x="2520413" y="4495156"/>
                </a:lnTo>
                <a:lnTo>
                  <a:pt x="2557424" y="4468995"/>
                </a:lnTo>
                <a:lnTo>
                  <a:pt x="2589386" y="4437035"/>
                </a:lnTo>
                <a:lnTo>
                  <a:pt x="2615550" y="4400025"/>
                </a:lnTo>
                <a:lnTo>
                  <a:pt x="2635167" y="4358714"/>
                </a:lnTo>
                <a:lnTo>
                  <a:pt x="2647486" y="4313850"/>
                </a:lnTo>
                <a:lnTo>
                  <a:pt x="2651760" y="4266183"/>
                </a:lnTo>
                <a:lnTo>
                  <a:pt x="2651760" y="265175"/>
                </a:lnTo>
                <a:lnTo>
                  <a:pt x="2647486" y="217515"/>
                </a:lnTo>
                <a:lnTo>
                  <a:pt x="2635167" y="172656"/>
                </a:lnTo>
                <a:lnTo>
                  <a:pt x="2615550" y="131346"/>
                </a:lnTo>
                <a:lnTo>
                  <a:pt x="2589386" y="94335"/>
                </a:lnTo>
                <a:lnTo>
                  <a:pt x="2557424" y="62373"/>
                </a:lnTo>
                <a:lnTo>
                  <a:pt x="2520413" y="36209"/>
                </a:lnTo>
                <a:lnTo>
                  <a:pt x="2479103" y="16592"/>
                </a:lnTo>
                <a:lnTo>
                  <a:pt x="2434244" y="4273"/>
                </a:lnTo>
                <a:lnTo>
                  <a:pt x="2386584" y="0"/>
                </a:lnTo>
                <a:close/>
              </a:path>
            </a:pathLst>
          </a:custGeom>
          <a:solidFill>
            <a:srgbClr val="CDCDD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025" y="1778529"/>
            <a:ext cx="20447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ts val="3040"/>
              </a:lnSpc>
            </a:pP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Derecho</a:t>
            </a:r>
            <a:r>
              <a:rPr sz="2400" b="1" spc="-8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de  </a:t>
            </a: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apelación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680" y="2841138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1986280" y="0"/>
                </a:moveTo>
                <a:lnTo>
                  <a:pt x="137160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1234440"/>
                </a:lnTo>
                <a:lnTo>
                  <a:pt x="6992" y="1277770"/>
                </a:lnTo>
                <a:lnTo>
                  <a:pt x="26462" y="1315419"/>
                </a:lnTo>
                <a:lnTo>
                  <a:pt x="56153" y="1345118"/>
                </a:lnTo>
                <a:lnTo>
                  <a:pt x="93805" y="1364601"/>
                </a:lnTo>
                <a:lnTo>
                  <a:pt x="137160" y="1371600"/>
                </a:lnTo>
                <a:lnTo>
                  <a:pt x="1986280" y="1371600"/>
                </a:lnTo>
                <a:lnTo>
                  <a:pt x="2029610" y="1364601"/>
                </a:lnTo>
                <a:lnTo>
                  <a:pt x="2067259" y="1345118"/>
                </a:lnTo>
                <a:lnTo>
                  <a:pt x="2096958" y="1315419"/>
                </a:lnTo>
                <a:lnTo>
                  <a:pt x="2116441" y="1277770"/>
                </a:lnTo>
                <a:lnTo>
                  <a:pt x="2123440" y="1234440"/>
                </a:lnTo>
                <a:lnTo>
                  <a:pt x="2123440" y="137160"/>
                </a:lnTo>
                <a:lnTo>
                  <a:pt x="2116441" y="93829"/>
                </a:lnTo>
                <a:lnTo>
                  <a:pt x="2096958" y="56180"/>
                </a:lnTo>
                <a:lnTo>
                  <a:pt x="2067259" y="26481"/>
                </a:lnTo>
                <a:lnTo>
                  <a:pt x="2029610" y="6998"/>
                </a:lnTo>
                <a:lnTo>
                  <a:pt x="198628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680" y="2841138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0" y="137160"/>
                </a:moveTo>
                <a:lnTo>
                  <a:pt x="6992" y="93829"/>
                </a:lnTo>
                <a:lnTo>
                  <a:pt x="26462" y="56180"/>
                </a:lnTo>
                <a:lnTo>
                  <a:pt x="56153" y="26481"/>
                </a:lnTo>
                <a:lnTo>
                  <a:pt x="93805" y="6998"/>
                </a:lnTo>
                <a:lnTo>
                  <a:pt x="137160" y="0"/>
                </a:lnTo>
                <a:lnTo>
                  <a:pt x="1986280" y="0"/>
                </a:lnTo>
                <a:lnTo>
                  <a:pt x="2029610" y="6998"/>
                </a:lnTo>
                <a:lnTo>
                  <a:pt x="2067259" y="26481"/>
                </a:lnTo>
                <a:lnTo>
                  <a:pt x="2096958" y="56180"/>
                </a:lnTo>
                <a:lnTo>
                  <a:pt x="2116441" y="93829"/>
                </a:lnTo>
                <a:lnTo>
                  <a:pt x="2123440" y="137160"/>
                </a:lnTo>
                <a:lnTo>
                  <a:pt x="2123440" y="1234440"/>
                </a:lnTo>
                <a:lnTo>
                  <a:pt x="2116441" y="1277770"/>
                </a:lnTo>
                <a:lnTo>
                  <a:pt x="2096958" y="1315419"/>
                </a:lnTo>
                <a:lnTo>
                  <a:pt x="2067259" y="1345118"/>
                </a:lnTo>
                <a:lnTo>
                  <a:pt x="2029610" y="1364601"/>
                </a:lnTo>
                <a:lnTo>
                  <a:pt x="1986280" y="1371600"/>
                </a:lnTo>
                <a:lnTo>
                  <a:pt x="137160" y="1371600"/>
                </a:lnTo>
                <a:lnTo>
                  <a:pt x="93805" y="1364601"/>
                </a:lnTo>
                <a:lnTo>
                  <a:pt x="56153" y="1345118"/>
                </a:lnTo>
                <a:lnTo>
                  <a:pt x="26462" y="1315419"/>
                </a:lnTo>
                <a:lnTo>
                  <a:pt x="6992" y="1277770"/>
                </a:lnTo>
                <a:lnTo>
                  <a:pt x="0" y="1234440"/>
                </a:lnTo>
                <a:lnTo>
                  <a:pt x="0" y="13716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8554" y="2995190"/>
            <a:ext cx="111188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/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AVA</a:t>
            </a:r>
            <a:endParaRPr sz="32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1155"/>
              </a:spcBef>
            </a:pPr>
            <a:r>
              <a:rPr sz="2450" b="1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b="1" spc="25" dirty="0">
                <a:solidFill>
                  <a:srgbClr val="FFFFFF"/>
                </a:solidFill>
                <a:latin typeface="Tahoma"/>
                <a:cs typeface="Tahoma"/>
              </a:rPr>
              <a:t> 11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680" y="4415939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1986280" y="0"/>
                </a:moveTo>
                <a:lnTo>
                  <a:pt x="137160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1234440"/>
                </a:lnTo>
                <a:lnTo>
                  <a:pt x="6992" y="1277794"/>
                </a:lnTo>
                <a:lnTo>
                  <a:pt x="26462" y="1315446"/>
                </a:lnTo>
                <a:lnTo>
                  <a:pt x="56153" y="1345137"/>
                </a:lnTo>
                <a:lnTo>
                  <a:pt x="93805" y="1364607"/>
                </a:lnTo>
                <a:lnTo>
                  <a:pt x="137160" y="1371600"/>
                </a:lnTo>
                <a:lnTo>
                  <a:pt x="1986280" y="1371600"/>
                </a:lnTo>
                <a:lnTo>
                  <a:pt x="2029610" y="1364607"/>
                </a:lnTo>
                <a:lnTo>
                  <a:pt x="2067259" y="1345137"/>
                </a:lnTo>
                <a:lnTo>
                  <a:pt x="2096958" y="1315446"/>
                </a:lnTo>
                <a:lnTo>
                  <a:pt x="2116441" y="1277794"/>
                </a:lnTo>
                <a:lnTo>
                  <a:pt x="2123440" y="1234440"/>
                </a:lnTo>
                <a:lnTo>
                  <a:pt x="2123440" y="137160"/>
                </a:lnTo>
                <a:lnTo>
                  <a:pt x="2116441" y="93829"/>
                </a:lnTo>
                <a:lnTo>
                  <a:pt x="2096958" y="56180"/>
                </a:lnTo>
                <a:lnTo>
                  <a:pt x="2067259" y="26481"/>
                </a:lnTo>
                <a:lnTo>
                  <a:pt x="2029610" y="6998"/>
                </a:lnTo>
                <a:lnTo>
                  <a:pt x="198628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680" y="4415939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0" y="137160"/>
                </a:moveTo>
                <a:lnTo>
                  <a:pt x="6992" y="93829"/>
                </a:lnTo>
                <a:lnTo>
                  <a:pt x="26462" y="56180"/>
                </a:lnTo>
                <a:lnTo>
                  <a:pt x="56153" y="26481"/>
                </a:lnTo>
                <a:lnTo>
                  <a:pt x="93805" y="6998"/>
                </a:lnTo>
                <a:lnTo>
                  <a:pt x="137160" y="0"/>
                </a:lnTo>
                <a:lnTo>
                  <a:pt x="1986280" y="0"/>
                </a:lnTo>
                <a:lnTo>
                  <a:pt x="2029610" y="6998"/>
                </a:lnTo>
                <a:lnTo>
                  <a:pt x="2067259" y="26481"/>
                </a:lnTo>
                <a:lnTo>
                  <a:pt x="2096958" y="56180"/>
                </a:lnTo>
                <a:lnTo>
                  <a:pt x="2116441" y="93829"/>
                </a:lnTo>
                <a:lnTo>
                  <a:pt x="2123440" y="137160"/>
                </a:lnTo>
                <a:lnTo>
                  <a:pt x="2123440" y="1234440"/>
                </a:lnTo>
                <a:lnTo>
                  <a:pt x="2116441" y="1277794"/>
                </a:lnTo>
                <a:lnTo>
                  <a:pt x="2096958" y="1315446"/>
                </a:lnTo>
                <a:lnTo>
                  <a:pt x="2067259" y="1345137"/>
                </a:lnTo>
                <a:lnTo>
                  <a:pt x="2029610" y="1364607"/>
                </a:lnTo>
                <a:lnTo>
                  <a:pt x="1986280" y="1371600"/>
                </a:lnTo>
                <a:lnTo>
                  <a:pt x="137160" y="1371600"/>
                </a:lnTo>
                <a:lnTo>
                  <a:pt x="93805" y="1364607"/>
                </a:lnTo>
                <a:lnTo>
                  <a:pt x="56153" y="1345137"/>
                </a:lnTo>
                <a:lnTo>
                  <a:pt x="26462" y="1315446"/>
                </a:lnTo>
                <a:lnTo>
                  <a:pt x="6992" y="1277794"/>
                </a:lnTo>
                <a:lnTo>
                  <a:pt x="0" y="1234440"/>
                </a:lnTo>
                <a:lnTo>
                  <a:pt x="0" y="13716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659778"/>
            <a:ext cx="906780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3735"/>
              </a:lnSpc>
            </a:pPr>
            <a:r>
              <a:rPr sz="3200" b="1" spc="-20" dirty="0">
                <a:solidFill>
                  <a:srgbClr val="FFFF00"/>
                </a:solidFill>
                <a:latin typeface="Tahoma"/>
                <a:cs typeface="Tahoma"/>
              </a:rPr>
              <a:t>AFC</a:t>
            </a:r>
            <a:endParaRPr sz="32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lnSpc>
                <a:spcPts val="2835"/>
              </a:lnSpc>
            </a:pP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2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4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1071" y="1430422"/>
            <a:ext cx="2651760" cy="4531360"/>
          </a:xfrm>
          <a:custGeom>
            <a:avLst/>
            <a:gdLst/>
            <a:ahLst/>
            <a:cxnLst/>
            <a:rect l="l" t="t" r="r" b="b"/>
            <a:pathLst>
              <a:path w="2651760" h="4531360">
                <a:moveTo>
                  <a:pt x="2386584" y="0"/>
                </a:moveTo>
                <a:lnTo>
                  <a:pt x="265175" y="0"/>
                </a:lnTo>
                <a:lnTo>
                  <a:pt x="217515" y="4273"/>
                </a:lnTo>
                <a:lnTo>
                  <a:pt x="172656" y="16592"/>
                </a:lnTo>
                <a:lnTo>
                  <a:pt x="131346" y="36209"/>
                </a:lnTo>
                <a:lnTo>
                  <a:pt x="94335" y="62373"/>
                </a:lnTo>
                <a:lnTo>
                  <a:pt x="62373" y="94335"/>
                </a:lnTo>
                <a:lnTo>
                  <a:pt x="36209" y="131346"/>
                </a:lnTo>
                <a:lnTo>
                  <a:pt x="16592" y="172656"/>
                </a:lnTo>
                <a:lnTo>
                  <a:pt x="4273" y="217515"/>
                </a:lnTo>
                <a:lnTo>
                  <a:pt x="0" y="265175"/>
                </a:lnTo>
                <a:lnTo>
                  <a:pt x="0" y="4266183"/>
                </a:lnTo>
                <a:lnTo>
                  <a:pt x="4273" y="4313850"/>
                </a:lnTo>
                <a:lnTo>
                  <a:pt x="16592" y="4358714"/>
                </a:lnTo>
                <a:lnTo>
                  <a:pt x="36209" y="4400025"/>
                </a:lnTo>
                <a:lnTo>
                  <a:pt x="62373" y="4437035"/>
                </a:lnTo>
                <a:lnTo>
                  <a:pt x="94335" y="4468995"/>
                </a:lnTo>
                <a:lnTo>
                  <a:pt x="131346" y="4495156"/>
                </a:lnTo>
                <a:lnTo>
                  <a:pt x="172656" y="4514770"/>
                </a:lnTo>
                <a:lnTo>
                  <a:pt x="217515" y="4527087"/>
                </a:lnTo>
                <a:lnTo>
                  <a:pt x="265175" y="4531359"/>
                </a:lnTo>
                <a:lnTo>
                  <a:pt x="2386584" y="4531359"/>
                </a:lnTo>
                <a:lnTo>
                  <a:pt x="2434244" y="4527087"/>
                </a:lnTo>
                <a:lnTo>
                  <a:pt x="2479103" y="4514770"/>
                </a:lnTo>
                <a:lnTo>
                  <a:pt x="2520413" y="4495156"/>
                </a:lnTo>
                <a:lnTo>
                  <a:pt x="2557424" y="4468995"/>
                </a:lnTo>
                <a:lnTo>
                  <a:pt x="2589386" y="4437035"/>
                </a:lnTo>
                <a:lnTo>
                  <a:pt x="2615550" y="4400025"/>
                </a:lnTo>
                <a:lnTo>
                  <a:pt x="2635167" y="4358714"/>
                </a:lnTo>
                <a:lnTo>
                  <a:pt x="2647486" y="4313850"/>
                </a:lnTo>
                <a:lnTo>
                  <a:pt x="2651760" y="4266183"/>
                </a:lnTo>
                <a:lnTo>
                  <a:pt x="2651760" y="265175"/>
                </a:lnTo>
                <a:lnTo>
                  <a:pt x="2647486" y="217515"/>
                </a:lnTo>
                <a:lnTo>
                  <a:pt x="2635167" y="172656"/>
                </a:lnTo>
                <a:lnTo>
                  <a:pt x="2615550" y="131346"/>
                </a:lnTo>
                <a:lnTo>
                  <a:pt x="2589386" y="94335"/>
                </a:lnTo>
                <a:lnTo>
                  <a:pt x="2557424" y="62373"/>
                </a:lnTo>
                <a:lnTo>
                  <a:pt x="2520413" y="36209"/>
                </a:lnTo>
                <a:lnTo>
                  <a:pt x="2479103" y="16592"/>
                </a:lnTo>
                <a:lnTo>
                  <a:pt x="2434244" y="4273"/>
                </a:lnTo>
                <a:lnTo>
                  <a:pt x="2386584" y="0"/>
                </a:lnTo>
                <a:close/>
              </a:path>
            </a:pathLst>
          </a:custGeom>
          <a:solidFill>
            <a:srgbClr val="CDCDD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4246" y="1925470"/>
            <a:ext cx="20732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P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u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b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li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c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a</a:t>
            </a:r>
            <a:r>
              <a:rPr sz="2400" b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c</a:t>
            </a:r>
            <a:r>
              <a:rPr sz="2400" b="1" spc="3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ió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n</a:t>
            </a:r>
          </a:p>
        </p:txBody>
      </p:sp>
      <p:sp>
        <p:nvSpPr>
          <p:cNvPr id="13" name="object 13"/>
          <p:cNvSpPr/>
          <p:nvPr/>
        </p:nvSpPr>
        <p:spPr>
          <a:xfrm>
            <a:off x="3459479" y="2841138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1986280" y="0"/>
                </a:moveTo>
                <a:lnTo>
                  <a:pt x="137160" y="0"/>
                </a:ln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60"/>
                </a:lnTo>
                <a:lnTo>
                  <a:pt x="0" y="1234440"/>
                </a:lnTo>
                <a:lnTo>
                  <a:pt x="6998" y="1277770"/>
                </a:lnTo>
                <a:lnTo>
                  <a:pt x="26481" y="1315419"/>
                </a:lnTo>
                <a:lnTo>
                  <a:pt x="56180" y="1345118"/>
                </a:lnTo>
                <a:lnTo>
                  <a:pt x="93829" y="1364601"/>
                </a:lnTo>
                <a:lnTo>
                  <a:pt x="137160" y="1371600"/>
                </a:lnTo>
                <a:lnTo>
                  <a:pt x="1986280" y="1371600"/>
                </a:lnTo>
                <a:lnTo>
                  <a:pt x="2029610" y="1364601"/>
                </a:lnTo>
                <a:lnTo>
                  <a:pt x="2067259" y="1345118"/>
                </a:lnTo>
                <a:lnTo>
                  <a:pt x="2096958" y="1315419"/>
                </a:lnTo>
                <a:lnTo>
                  <a:pt x="2116441" y="1277770"/>
                </a:lnTo>
                <a:lnTo>
                  <a:pt x="2123440" y="1234440"/>
                </a:lnTo>
                <a:lnTo>
                  <a:pt x="2123440" y="137160"/>
                </a:lnTo>
                <a:lnTo>
                  <a:pt x="2116441" y="93829"/>
                </a:lnTo>
                <a:lnTo>
                  <a:pt x="2096958" y="56180"/>
                </a:lnTo>
                <a:lnTo>
                  <a:pt x="2067259" y="26481"/>
                </a:lnTo>
                <a:lnTo>
                  <a:pt x="2029610" y="6998"/>
                </a:lnTo>
                <a:lnTo>
                  <a:pt x="198628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9479" y="2841138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0" y="137160"/>
                </a:moveTo>
                <a:lnTo>
                  <a:pt x="6998" y="93829"/>
                </a:lnTo>
                <a:lnTo>
                  <a:pt x="26481" y="56180"/>
                </a:lnTo>
                <a:lnTo>
                  <a:pt x="56180" y="26481"/>
                </a:lnTo>
                <a:lnTo>
                  <a:pt x="93829" y="6998"/>
                </a:lnTo>
                <a:lnTo>
                  <a:pt x="137160" y="0"/>
                </a:lnTo>
                <a:lnTo>
                  <a:pt x="1986280" y="0"/>
                </a:lnTo>
                <a:lnTo>
                  <a:pt x="2029610" y="6998"/>
                </a:lnTo>
                <a:lnTo>
                  <a:pt x="2067259" y="26481"/>
                </a:lnTo>
                <a:lnTo>
                  <a:pt x="2096958" y="56180"/>
                </a:lnTo>
                <a:lnTo>
                  <a:pt x="2116441" y="93829"/>
                </a:lnTo>
                <a:lnTo>
                  <a:pt x="2123440" y="137160"/>
                </a:lnTo>
                <a:lnTo>
                  <a:pt x="2123440" y="1234440"/>
                </a:lnTo>
                <a:lnTo>
                  <a:pt x="2116441" y="1277770"/>
                </a:lnTo>
                <a:lnTo>
                  <a:pt x="2096958" y="1315419"/>
                </a:lnTo>
                <a:lnTo>
                  <a:pt x="2067259" y="1345118"/>
                </a:lnTo>
                <a:lnTo>
                  <a:pt x="2029610" y="1364601"/>
                </a:lnTo>
                <a:lnTo>
                  <a:pt x="1986280" y="1371600"/>
                </a:lnTo>
                <a:lnTo>
                  <a:pt x="137160" y="1371600"/>
                </a:lnTo>
                <a:lnTo>
                  <a:pt x="93829" y="1364601"/>
                </a:lnTo>
                <a:lnTo>
                  <a:pt x="56180" y="1345118"/>
                </a:lnTo>
                <a:lnTo>
                  <a:pt x="26481" y="1315419"/>
                </a:lnTo>
                <a:lnTo>
                  <a:pt x="6998" y="1277770"/>
                </a:lnTo>
                <a:lnTo>
                  <a:pt x="0" y="1234440"/>
                </a:lnTo>
                <a:lnTo>
                  <a:pt x="0" y="13716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7228" y="2995190"/>
            <a:ext cx="111188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/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AVA</a:t>
            </a:r>
            <a:endParaRPr sz="32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1155"/>
              </a:spcBef>
            </a:pPr>
            <a:r>
              <a:rPr sz="2450" b="1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b="1" spc="25" dirty="0">
                <a:solidFill>
                  <a:srgbClr val="FFFFFF"/>
                </a:solidFill>
                <a:latin typeface="Tahoma"/>
                <a:cs typeface="Tahoma"/>
              </a:rPr>
              <a:t> 12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69640" y="4415939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1986280" y="0"/>
                </a:moveTo>
                <a:lnTo>
                  <a:pt x="137160" y="0"/>
                </a:ln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60"/>
                </a:lnTo>
                <a:lnTo>
                  <a:pt x="0" y="1234440"/>
                </a:lnTo>
                <a:lnTo>
                  <a:pt x="6998" y="1277794"/>
                </a:lnTo>
                <a:lnTo>
                  <a:pt x="26481" y="1315446"/>
                </a:lnTo>
                <a:lnTo>
                  <a:pt x="56180" y="1345137"/>
                </a:lnTo>
                <a:lnTo>
                  <a:pt x="93829" y="1364607"/>
                </a:lnTo>
                <a:lnTo>
                  <a:pt x="137160" y="1371600"/>
                </a:lnTo>
                <a:lnTo>
                  <a:pt x="1986280" y="1371600"/>
                </a:lnTo>
                <a:lnTo>
                  <a:pt x="2029610" y="1364607"/>
                </a:lnTo>
                <a:lnTo>
                  <a:pt x="2067259" y="1345137"/>
                </a:lnTo>
                <a:lnTo>
                  <a:pt x="2096958" y="1315446"/>
                </a:lnTo>
                <a:lnTo>
                  <a:pt x="2116441" y="1277794"/>
                </a:lnTo>
                <a:lnTo>
                  <a:pt x="2123440" y="1234440"/>
                </a:lnTo>
                <a:lnTo>
                  <a:pt x="2123440" y="137160"/>
                </a:lnTo>
                <a:lnTo>
                  <a:pt x="2116441" y="93829"/>
                </a:lnTo>
                <a:lnTo>
                  <a:pt x="2096958" y="56180"/>
                </a:lnTo>
                <a:lnTo>
                  <a:pt x="2067259" y="26481"/>
                </a:lnTo>
                <a:lnTo>
                  <a:pt x="2029610" y="6998"/>
                </a:lnTo>
                <a:lnTo>
                  <a:pt x="198628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69640" y="4415939"/>
            <a:ext cx="2123440" cy="1371600"/>
          </a:xfrm>
          <a:custGeom>
            <a:avLst/>
            <a:gdLst/>
            <a:ahLst/>
            <a:cxnLst/>
            <a:rect l="l" t="t" r="r" b="b"/>
            <a:pathLst>
              <a:path w="2123440" h="1371600">
                <a:moveTo>
                  <a:pt x="0" y="137160"/>
                </a:moveTo>
                <a:lnTo>
                  <a:pt x="6998" y="93829"/>
                </a:lnTo>
                <a:lnTo>
                  <a:pt x="26481" y="56180"/>
                </a:lnTo>
                <a:lnTo>
                  <a:pt x="56180" y="26481"/>
                </a:lnTo>
                <a:lnTo>
                  <a:pt x="93829" y="6998"/>
                </a:lnTo>
                <a:lnTo>
                  <a:pt x="137160" y="0"/>
                </a:lnTo>
                <a:lnTo>
                  <a:pt x="1986280" y="0"/>
                </a:lnTo>
                <a:lnTo>
                  <a:pt x="2029610" y="6998"/>
                </a:lnTo>
                <a:lnTo>
                  <a:pt x="2067259" y="26481"/>
                </a:lnTo>
                <a:lnTo>
                  <a:pt x="2096958" y="56180"/>
                </a:lnTo>
                <a:lnTo>
                  <a:pt x="2116441" y="93829"/>
                </a:lnTo>
                <a:lnTo>
                  <a:pt x="2123440" y="137160"/>
                </a:lnTo>
                <a:lnTo>
                  <a:pt x="2123440" y="1234440"/>
                </a:lnTo>
                <a:lnTo>
                  <a:pt x="2116441" y="1277794"/>
                </a:lnTo>
                <a:lnTo>
                  <a:pt x="2096958" y="1315446"/>
                </a:lnTo>
                <a:lnTo>
                  <a:pt x="2067259" y="1345137"/>
                </a:lnTo>
                <a:lnTo>
                  <a:pt x="2029610" y="1364607"/>
                </a:lnTo>
                <a:lnTo>
                  <a:pt x="1986280" y="1371600"/>
                </a:lnTo>
                <a:lnTo>
                  <a:pt x="137160" y="1371600"/>
                </a:lnTo>
                <a:lnTo>
                  <a:pt x="93829" y="1364607"/>
                </a:lnTo>
                <a:lnTo>
                  <a:pt x="56180" y="1345137"/>
                </a:lnTo>
                <a:lnTo>
                  <a:pt x="26481" y="1315446"/>
                </a:lnTo>
                <a:lnTo>
                  <a:pt x="6998" y="1277794"/>
                </a:lnTo>
                <a:lnTo>
                  <a:pt x="0" y="1234440"/>
                </a:lnTo>
                <a:lnTo>
                  <a:pt x="0" y="13716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6953" y="4659778"/>
            <a:ext cx="906780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3735"/>
              </a:lnSpc>
            </a:pPr>
            <a:r>
              <a:rPr sz="3200" b="1" spc="-20" dirty="0">
                <a:solidFill>
                  <a:srgbClr val="FFFF00"/>
                </a:solidFill>
                <a:latin typeface="Tahoma"/>
                <a:cs typeface="Tahoma"/>
              </a:rPr>
              <a:t>AFC</a:t>
            </a:r>
            <a:endParaRPr sz="32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lnSpc>
                <a:spcPts val="2835"/>
              </a:lnSpc>
            </a:pP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4879" y="1432087"/>
            <a:ext cx="2641600" cy="4531360"/>
          </a:xfrm>
          <a:custGeom>
            <a:avLst/>
            <a:gdLst/>
            <a:ahLst/>
            <a:cxnLst/>
            <a:rect l="l" t="t" r="r" b="b"/>
            <a:pathLst>
              <a:path w="2641600" h="4531360">
                <a:moveTo>
                  <a:pt x="2377440" y="0"/>
                </a:moveTo>
                <a:lnTo>
                  <a:pt x="264160" y="0"/>
                </a:lnTo>
                <a:lnTo>
                  <a:pt x="216668" y="4254"/>
                </a:lnTo>
                <a:lnTo>
                  <a:pt x="171973" y="16522"/>
                </a:lnTo>
                <a:lnTo>
                  <a:pt x="130819" y="36058"/>
                </a:lnTo>
                <a:lnTo>
                  <a:pt x="93952" y="62116"/>
                </a:lnTo>
                <a:lnTo>
                  <a:pt x="62116" y="93952"/>
                </a:lnTo>
                <a:lnTo>
                  <a:pt x="36058" y="130819"/>
                </a:lnTo>
                <a:lnTo>
                  <a:pt x="16522" y="171973"/>
                </a:lnTo>
                <a:lnTo>
                  <a:pt x="4254" y="216668"/>
                </a:lnTo>
                <a:lnTo>
                  <a:pt x="0" y="264159"/>
                </a:lnTo>
                <a:lnTo>
                  <a:pt x="0" y="4267200"/>
                </a:lnTo>
                <a:lnTo>
                  <a:pt x="4254" y="4314681"/>
                </a:lnTo>
                <a:lnTo>
                  <a:pt x="16522" y="4359371"/>
                </a:lnTo>
                <a:lnTo>
                  <a:pt x="36058" y="4400523"/>
                </a:lnTo>
                <a:lnTo>
                  <a:pt x="62116" y="4437392"/>
                </a:lnTo>
                <a:lnTo>
                  <a:pt x="93952" y="4469230"/>
                </a:lnTo>
                <a:lnTo>
                  <a:pt x="130819" y="4495292"/>
                </a:lnTo>
                <a:lnTo>
                  <a:pt x="171973" y="4514832"/>
                </a:lnTo>
                <a:lnTo>
                  <a:pt x="216668" y="4527103"/>
                </a:lnTo>
                <a:lnTo>
                  <a:pt x="264160" y="4531359"/>
                </a:lnTo>
                <a:lnTo>
                  <a:pt x="2377440" y="4531359"/>
                </a:lnTo>
                <a:lnTo>
                  <a:pt x="2424931" y="4527103"/>
                </a:lnTo>
                <a:lnTo>
                  <a:pt x="2469626" y="4514832"/>
                </a:lnTo>
                <a:lnTo>
                  <a:pt x="2510780" y="4495292"/>
                </a:lnTo>
                <a:lnTo>
                  <a:pt x="2547647" y="4469230"/>
                </a:lnTo>
                <a:lnTo>
                  <a:pt x="2579483" y="4437392"/>
                </a:lnTo>
                <a:lnTo>
                  <a:pt x="2605541" y="4400523"/>
                </a:lnTo>
                <a:lnTo>
                  <a:pt x="2625077" y="4359371"/>
                </a:lnTo>
                <a:lnTo>
                  <a:pt x="2637345" y="4314681"/>
                </a:lnTo>
                <a:lnTo>
                  <a:pt x="2641600" y="4267200"/>
                </a:lnTo>
                <a:lnTo>
                  <a:pt x="2641600" y="264159"/>
                </a:lnTo>
                <a:lnTo>
                  <a:pt x="2637345" y="216668"/>
                </a:lnTo>
                <a:lnTo>
                  <a:pt x="2625077" y="171973"/>
                </a:lnTo>
                <a:lnTo>
                  <a:pt x="2605541" y="130819"/>
                </a:lnTo>
                <a:lnTo>
                  <a:pt x="2579483" y="93952"/>
                </a:lnTo>
                <a:lnTo>
                  <a:pt x="2547647" y="62116"/>
                </a:lnTo>
                <a:lnTo>
                  <a:pt x="2510780" y="36058"/>
                </a:lnTo>
                <a:lnTo>
                  <a:pt x="2469626" y="16522"/>
                </a:lnTo>
                <a:lnTo>
                  <a:pt x="2424931" y="4254"/>
                </a:lnTo>
                <a:lnTo>
                  <a:pt x="2377440" y="0"/>
                </a:lnTo>
                <a:close/>
              </a:path>
            </a:pathLst>
          </a:custGeom>
          <a:solidFill>
            <a:srgbClr val="CDCDD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6322" y="1630827"/>
            <a:ext cx="247459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800"/>
              </a:lnSpc>
            </a:pPr>
            <a:r>
              <a:rPr sz="2400" b="1" spc="-1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Separación</a:t>
            </a:r>
            <a:r>
              <a:rPr sz="2400" b="1" spc="-27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del  </a:t>
            </a:r>
            <a:r>
              <a:rPr lang="es-DO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L</a:t>
            </a:r>
            <a:r>
              <a:rPr sz="24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evante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y  </a:t>
            </a:r>
            <a:r>
              <a:rPr lang="es-DO" sz="2400" b="1" spc="-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D</a:t>
            </a:r>
            <a:r>
              <a:rPr sz="2400" b="1" spc="-5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ahoma"/>
              </a:rPr>
              <a:t>espacho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24600" y="2861460"/>
            <a:ext cx="2113280" cy="1361440"/>
          </a:xfrm>
          <a:custGeom>
            <a:avLst/>
            <a:gdLst/>
            <a:ahLst/>
            <a:cxnLst/>
            <a:rect l="l" t="t" r="r" b="b"/>
            <a:pathLst>
              <a:path w="2113279" h="1361439">
                <a:moveTo>
                  <a:pt x="1977135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3"/>
                </a:lnTo>
                <a:lnTo>
                  <a:pt x="0" y="1225295"/>
                </a:lnTo>
                <a:lnTo>
                  <a:pt x="6941" y="1268325"/>
                </a:lnTo>
                <a:lnTo>
                  <a:pt x="26269" y="1305698"/>
                </a:lnTo>
                <a:lnTo>
                  <a:pt x="55741" y="1335170"/>
                </a:lnTo>
                <a:lnTo>
                  <a:pt x="93114" y="1354498"/>
                </a:lnTo>
                <a:lnTo>
                  <a:pt x="136144" y="1361439"/>
                </a:lnTo>
                <a:lnTo>
                  <a:pt x="1977135" y="1361439"/>
                </a:lnTo>
                <a:lnTo>
                  <a:pt x="2020165" y="1354498"/>
                </a:lnTo>
                <a:lnTo>
                  <a:pt x="2057538" y="1335170"/>
                </a:lnTo>
                <a:lnTo>
                  <a:pt x="2087010" y="1305698"/>
                </a:lnTo>
                <a:lnTo>
                  <a:pt x="2106338" y="1268325"/>
                </a:lnTo>
                <a:lnTo>
                  <a:pt x="2113279" y="1225295"/>
                </a:lnTo>
                <a:lnTo>
                  <a:pt x="2113279" y="136143"/>
                </a:lnTo>
                <a:lnTo>
                  <a:pt x="2106338" y="93114"/>
                </a:lnTo>
                <a:lnTo>
                  <a:pt x="2087010" y="55741"/>
                </a:lnTo>
                <a:lnTo>
                  <a:pt x="2057538" y="26269"/>
                </a:lnTo>
                <a:lnTo>
                  <a:pt x="2020165" y="6941"/>
                </a:lnTo>
                <a:lnTo>
                  <a:pt x="1977135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24600" y="2861460"/>
            <a:ext cx="2113280" cy="1361440"/>
          </a:xfrm>
          <a:custGeom>
            <a:avLst/>
            <a:gdLst/>
            <a:ahLst/>
            <a:cxnLst/>
            <a:rect l="l" t="t" r="r" b="b"/>
            <a:pathLst>
              <a:path w="2113279" h="1361439">
                <a:moveTo>
                  <a:pt x="0" y="136143"/>
                </a:moveTo>
                <a:lnTo>
                  <a:pt x="6941" y="93114"/>
                </a:lnTo>
                <a:lnTo>
                  <a:pt x="26269" y="55741"/>
                </a:lnTo>
                <a:lnTo>
                  <a:pt x="55741" y="26269"/>
                </a:lnTo>
                <a:lnTo>
                  <a:pt x="93114" y="6941"/>
                </a:lnTo>
                <a:lnTo>
                  <a:pt x="136144" y="0"/>
                </a:lnTo>
                <a:lnTo>
                  <a:pt x="1977135" y="0"/>
                </a:lnTo>
                <a:lnTo>
                  <a:pt x="2020165" y="6941"/>
                </a:lnTo>
                <a:lnTo>
                  <a:pt x="2057538" y="26269"/>
                </a:lnTo>
                <a:lnTo>
                  <a:pt x="2087010" y="55741"/>
                </a:lnTo>
                <a:lnTo>
                  <a:pt x="2106338" y="93114"/>
                </a:lnTo>
                <a:lnTo>
                  <a:pt x="2113279" y="136143"/>
                </a:lnTo>
                <a:lnTo>
                  <a:pt x="2113279" y="1225295"/>
                </a:lnTo>
                <a:lnTo>
                  <a:pt x="2106338" y="1268325"/>
                </a:lnTo>
                <a:lnTo>
                  <a:pt x="2087010" y="1305698"/>
                </a:lnTo>
                <a:lnTo>
                  <a:pt x="2057538" y="1335170"/>
                </a:lnTo>
                <a:lnTo>
                  <a:pt x="2020165" y="1354498"/>
                </a:lnTo>
                <a:lnTo>
                  <a:pt x="1977135" y="1361439"/>
                </a:lnTo>
                <a:lnTo>
                  <a:pt x="136144" y="1361439"/>
                </a:lnTo>
                <a:lnTo>
                  <a:pt x="93114" y="1354498"/>
                </a:lnTo>
                <a:lnTo>
                  <a:pt x="55741" y="1335170"/>
                </a:lnTo>
                <a:lnTo>
                  <a:pt x="26269" y="1305698"/>
                </a:lnTo>
                <a:lnTo>
                  <a:pt x="6941" y="1268325"/>
                </a:lnTo>
                <a:lnTo>
                  <a:pt x="0" y="1225295"/>
                </a:lnTo>
                <a:lnTo>
                  <a:pt x="0" y="136143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31583" y="3012590"/>
            <a:ext cx="1111250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/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AVA</a:t>
            </a:r>
            <a:endParaRPr sz="32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1155"/>
              </a:spcBef>
            </a:pPr>
            <a:r>
              <a:rPr sz="2450" b="1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5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30" dirty="0">
                <a:solidFill>
                  <a:srgbClr val="FFFFFF"/>
                </a:solidFill>
                <a:latin typeface="Tahoma"/>
                <a:cs typeface="Tahoma"/>
              </a:rPr>
              <a:t>13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24600" y="4415939"/>
            <a:ext cx="2113280" cy="1371600"/>
          </a:xfrm>
          <a:custGeom>
            <a:avLst/>
            <a:gdLst/>
            <a:ahLst/>
            <a:cxnLst/>
            <a:rect l="l" t="t" r="r" b="b"/>
            <a:pathLst>
              <a:path w="2113279" h="1371600">
                <a:moveTo>
                  <a:pt x="1976120" y="0"/>
                </a:moveTo>
                <a:lnTo>
                  <a:pt x="137160" y="0"/>
                </a:ln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60"/>
                </a:lnTo>
                <a:lnTo>
                  <a:pt x="0" y="1234440"/>
                </a:lnTo>
                <a:lnTo>
                  <a:pt x="6998" y="1277794"/>
                </a:lnTo>
                <a:lnTo>
                  <a:pt x="26481" y="1315446"/>
                </a:lnTo>
                <a:lnTo>
                  <a:pt x="56180" y="1345137"/>
                </a:lnTo>
                <a:lnTo>
                  <a:pt x="93829" y="1364607"/>
                </a:lnTo>
                <a:lnTo>
                  <a:pt x="137160" y="1371600"/>
                </a:lnTo>
                <a:lnTo>
                  <a:pt x="1976120" y="1371600"/>
                </a:lnTo>
                <a:lnTo>
                  <a:pt x="2019450" y="1364607"/>
                </a:lnTo>
                <a:lnTo>
                  <a:pt x="2057099" y="1345137"/>
                </a:lnTo>
                <a:lnTo>
                  <a:pt x="2086798" y="1315446"/>
                </a:lnTo>
                <a:lnTo>
                  <a:pt x="2106281" y="1277794"/>
                </a:lnTo>
                <a:lnTo>
                  <a:pt x="2113279" y="1234440"/>
                </a:lnTo>
                <a:lnTo>
                  <a:pt x="2113279" y="137160"/>
                </a:lnTo>
                <a:lnTo>
                  <a:pt x="2106281" y="93829"/>
                </a:lnTo>
                <a:lnTo>
                  <a:pt x="2086798" y="56180"/>
                </a:lnTo>
                <a:lnTo>
                  <a:pt x="2057099" y="26481"/>
                </a:lnTo>
                <a:lnTo>
                  <a:pt x="2019450" y="6998"/>
                </a:lnTo>
                <a:lnTo>
                  <a:pt x="197612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24600" y="4415939"/>
            <a:ext cx="2113280" cy="1371600"/>
          </a:xfrm>
          <a:custGeom>
            <a:avLst/>
            <a:gdLst/>
            <a:ahLst/>
            <a:cxnLst/>
            <a:rect l="l" t="t" r="r" b="b"/>
            <a:pathLst>
              <a:path w="2113279" h="1371600">
                <a:moveTo>
                  <a:pt x="0" y="137160"/>
                </a:moveTo>
                <a:lnTo>
                  <a:pt x="6998" y="93829"/>
                </a:lnTo>
                <a:lnTo>
                  <a:pt x="26481" y="56180"/>
                </a:lnTo>
                <a:lnTo>
                  <a:pt x="56180" y="26481"/>
                </a:lnTo>
                <a:lnTo>
                  <a:pt x="93829" y="6998"/>
                </a:lnTo>
                <a:lnTo>
                  <a:pt x="137160" y="0"/>
                </a:lnTo>
                <a:lnTo>
                  <a:pt x="1976120" y="0"/>
                </a:lnTo>
                <a:lnTo>
                  <a:pt x="2019450" y="6998"/>
                </a:lnTo>
                <a:lnTo>
                  <a:pt x="2057099" y="26481"/>
                </a:lnTo>
                <a:lnTo>
                  <a:pt x="2086798" y="56180"/>
                </a:lnTo>
                <a:lnTo>
                  <a:pt x="2106281" y="93829"/>
                </a:lnTo>
                <a:lnTo>
                  <a:pt x="2113279" y="137160"/>
                </a:lnTo>
                <a:lnTo>
                  <a:pt x="2113279" y="1234440"/>
                </a:lnTo>
                <a:lnTo>
                  <a:pt x="2106281" y="1277794"/>
                </a:lnTo>
                <a:lnTo>
                  <a:pt x="2086798" y="1315446"/>
                </a:lnTo>
                <a:lnTo>
                  <a:pt x="2057099" y="1345137"/>
                </a:lnTo>
                <a:lnTo>
                  <a:pt x="2019450" y="1364607"/>
                </a:lnTo>
                <a:lnTo>
                  <a:pt x="1976120" y="1371600"/>
                </a:lnTo>
                <a:lnTo>
                  <a:pt x="137160" y="1371600"/>
                </a:lnTo>
                <a:lnTo>
                  <a:pt x="93829" y="1364607"/>
                </a:lnTo>
                <a:lnTo>
                  <a:pt x="56180" y="1345137"/>
                </a:lnTo>
                <a:lnTo>
                  <a:pt x="26481" y="1315446"/>
                </a:lnTo>
                <a:lnTo>
                  <a:pt x="6998" y="1277794"/>
                </a:lnTo>
                <a:lnTo>
                  <a:pt x="0" y="1234440"/>
                </a:lnTo>
                <a:lnTo>
                  <a:pt x="0" y="13716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11393" y="4690004"/>
            <a:ext cx="115633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20"/>
              </a:lnSpc>
            </a:pPr>
            <a:r>
              <a:rPr sz="3200" b="1" spc="-20" dirty="0">
                <a:solidFill>
                  <a:srgbClr val="FFFF00"/>
                </a:solidFill>
                <a:latin typeface="Tahoma"/>
                <a:cs typeface="Tahoma"/>
              </a:rPr>
              <a:t>AFC</a:t>
            </a:r>
            <a:endParaRPr sz="32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Art.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7.3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22725" y="439215"/>
            <a:ext cx="816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b="1" spc="-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ACUERDO DE VALORACION  EN ADUANAS  </a:t>
            </a:r>
          </a:p>
          <a:p>
            <a:pPr algn="ctr"/>
            <a:r>
              <a:rPr lang="es-DO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</a:t>
            </a:r>
            <a:r>
              <a:rPr lang="es-DO" sz="2400" b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</a:t>
            </a:r>
            <a:r>
              <a:rPr lang="es-DO" sz="2400" b="1" spc="2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DO" sz="2400" b="1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AFC</a:t>
            </a:r>
            <a:endParaRPr lang="es-DO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2" y="6166991"/>
            <a:ext cx="9154161" cy="69100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920" y="6037155"/>
            <a:ext cx="978539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9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56215" y="475938"/>
            <a:ext cx="812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RATIFICACIÓN DEL ACUERDO /  DEPÓSITO ANTE LA OMC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6215" y="1449019"/>
            <a:ext cx="79438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  <a:latin typeface="Georgia" panose="02040502050405020303" pitchFamily="18" charset="0"/>
              </a:rPr>
              <a:t>El Estado Dominicano mediante Resolución 696-16 de fecha 16 de Diciembre 2016, ratificó el Acuerdo de Facilitación del Comercio de la OMC. </a:t>
            </a:r>
          </a:p>
          <a:p>
            <a:pPr algn="just"/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es-ES" sz="2000" dirty="0">
                <a:solidFill>
                  <a:srgbClr val="002060"/>
                </a:solidFill>
                <a:latin typeface="Georgia" panose="02040502050405020303" pitchFamily="18" charset="0"/>
              </a:rPr>
              <a:t>La RD es el País #113 en depositar el acta de compromiso ante la OMC. </a:t>
            </a:r>
          </a:p>
          <a:p>
            <a:pPr algn="just"/>
            <a:endParaRPr lang="es-ES" dirty="0">
              <a:solidFill>
                <a:prstClr val="black"/>
              </a:solidFill>
            </a:endParaRPr>
          </a:p>
          <a:p>
            <a:pPr algn="just"/>
            <a:endParaRPr lang="es-ES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377353" y="3588861"/>
            <a:ext cx="8301565" cy="2028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143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7830" y="1676157"/>
            <a:ext cx="1087119" cy="108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405" y="1649869"/>
            <a:ext cx="5838825" cy="414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/>
            <a:r>
              <a:rPr sz="2000" b="1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Sección</a:t>
            </a:r>
            <a:r>
              <a:rPr sz="2000" b="1" spc="-10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</a:t>
            </a:r>
          </a:p>
          <a:p>
            <a:pPr marL="19685" marR="275590"/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El</a:t>
            </a:r>
            <a:r>
              <a:rPr sz="2000" spc="-1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AFC </a:t>
            </a:r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contiene</a:t>
            </a:r>
            <a:r>
              <a:rPr sz="2000" spc="-15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12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artículos</a:t>
            </a:r>
            <a:r>
              <a:rPr sz="2000" spc="-114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que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corresponden</a:t>
            </a:r>
            <a:r>
              <a:rPr sz="2000" spc="-15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 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aproximadamente 40 </a:t>
            </a:r>
            <a:r>
              <a:rPr sz="2000" spc="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medidas </a:t>
            </a:r>
            <a:r>
              <a:rPr sz="2000" spc="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técnicas 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(Artículos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1 -</a:t>
            </a:r>
            <a:r>
              <a:rPr sz="2000" spc="-2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12)</a:t>
            </a:r>
            <a:endParaRPr sz="20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>
              <a:spcBef>
                <a:spcPts val="25"/>
              </a:spcBef>
            </a:pPr>
            <a:endParaRPr dirty="0">
              <a:solidFill>
                <a:srgbClr val="002060"/>
              </a:solidFill>
              <a:latin typeface="Georgia" panose="02040502050405020303" pitchFamily="18" charset="0"/>
              <a:cs typeface="Times New Roman"/>
            </a:endParaRPr>
          </a:p>
          <a:p>
            <a:pPr marL="12700"/>
            <a:r>
              <a:rPr sz="2000" b="1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Sección</a:t>
            </a:r>
            <a:r>
              <a:rPr sz="2000" b="1" spc="-1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II</a:t>
            </a:r>
          </a:p>
          <a:p>
            <a:pPr marL="12700" marR="869315">
              <a:spcBef>
                <a:spcPts val="5"/>
              </a:spcBef>
            </a:pPr>
            <a:r>
              <a:rPr sz="2000" spc="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Disposiciones</a:t>
            </a:r>
            <a:r>
              <a:rPr sz="2000" spc="-204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especiales</a:t>
            </a:r>
            <a:r>
              <a:rPr sz="2000" spc="-204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para</a:t>
            </a:r>
            <a:r>
              <a:rPr sz="2000" spc="-8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s-ES"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m</a:t>
            </a:r>
            <a:r>
              <a:rPr sz="2000" spc="10" dirty="0" err="1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iembros</a:t>
            </a:r>
            <a:r>
              <a:rPr sz="2000" spc="-12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en  desarrollo y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países </a:t>
            </a:r>
            <a:r>
              <a:rPr sz="2000" spc="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menos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adelantados  (Artículos 13 –</a:t>
            </a:r>
            <a:r>
              <a:rPr sz="2000" spc="-13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22)</a:t>
            </a:r>
            <a:endParaRPr sz="20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endParaRPr sz="2750" dirty="0">
              <a:solidFill>
                <a:srgbClr val="002060"/>
              </a:solidFill>
              <a:latin typeface="Georgia" panose="02040502050405020303" pitchFamily="18" charset="0"/>
              <a:cs typeface="Times New Roman"/>
            </a:endParaRPr>
          </a:p>
          <a:p>
            <a:pPr marL="19685"/>
            <a:r>
              <a:rPr sz="2400" b="1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Sección</a:t>
            </a:r>
            <a:r>
              <a:rPr sz="2400" b="1" spc="-14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400" b="1" spc="-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III</a:t>
            </a:r>
            <a:endParaRPr sz="2400" b="1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  <a:p>
            <a:pPr marL="19685" marR="5080">
              <a:spcBef>
                <a:spcPts val="5"/>
              </a:spcBef>
            </a:pPr>
            <a:r>
              <a:rPr sz="2000" spc="1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Disposiciones</a:t>
            </a:r>
            <a:r>
              <a:rPr sz="2000" spc="-19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institucionales</a:t>
            </a:r>
            <a:r>
              <a:rPr sz="2000" spc="-19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/</a:t>
            </a:r>
            <a:r>
              <a:rPr sz="2000" spc="-6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2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disposiciones</a:t>
            </a:r>
            <a:r>
              <a:rPr sz="2000" spc="-19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finales  </a:t>
            </a:r>
            <a:r>
              <a:rPr sz="2000" spc="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(Artículos </a:t>
            </a:r>
            <a:r>
              <a:rPr sz="2000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23 –</a:t>
            </a:r>
            <a:r>
              <a:rPr sz="2000" spc="-16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Georgia" panose="02040502050405020303" pitchFamily="18" charset="0"/>
                <a:cs typeface="Arial"/>
              </a:rPr>
              <a:t>24).</a:t>
            </a:r>
            <a:endParaRPr sz="2000" dirty="0">
              <a:solidFill>
                <a:srgbClr val="002060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830" y="3169678"/>
            <a:ext cx="1087119" cy="1076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830" y="4653038"/>
            <a:ext cx="1087119" cy="1076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4527" y="329723"/>
            <a:ext cx="6574945" cy="719940"/>
          </a:xfrm>
          <a:prstGeom prst="rect">
            <a:avLst/>
          </a:prstGeom>
        </p:spPr>
        <p:txBody>
          <a:bodyPr vert="horz" wrap="square" lIns="0" tIns="103377" rIns="0" bIns="0" rtlCol="0">
            <a:spAutoFit/>
          </a:bodyPr>
          <a:lstStyle/>
          <a:p>
            <a:pPr marL="1060450">
              <a:lnSpc>
                <a:spcPct val="100000"/>
              </a:lnSpc>
            </a:pPr>
            <a:r>
              <a:rPr sz="40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Estructura </a:t>
            </a:r>
            <a:r>
              <a:rPr sz="4000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del</a:t>
            </a:r>
            <a:r>
              <a:rPr sz="4000" spc="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sz="4000"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AFC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8335" y="6569710"/>
            <a:ext cx="12763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5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45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2" y="6166991"/>
            <a:ext cx="9154161" cy="6910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920" y="6037155"/>
            <a:ext cx="978539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</TotalTime>
  <Words>1263</Words>
  <Application>Microsoft Office PowerPoint</Application>
  <PresentationFormat>Presentación en pantalla (4:3)</PresentationFormat>
  <Paragraphs>264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34</vt:i4>
      </vt:variant>
    </vt:vector>
  </HeadingPairs>
  <TitlesOfParts>
    <vt:vector size="59" baseType="lpstr">
      <vt:lpstr>ＭＳ Ｐゴシック</vt:lpstr>
      <vt:lpstr>SimSun</vt:lpstr>
      <vt:lpstr>SimSun</vt:lpstr>
      <vt:lpstr>Arial</vt:lpstr>
      <vt:lpstr>Arial Black</vt:lpstr>
      <vt:lpstr>Calibri</vt:lpstr>
      <vt:lpstr>Calibri Light</vt:lpstr>
      <vt:lpstr>Century</vt:lpstr>
      <vt:lpstr>Georgia</vt:lpstr>
      <vt:lpstr>Informal Roman</vt:lpstr>
      <vt:lpstr>Tahoma</vt:lpstr>
      <vt:lpstr>Times New Roman</vt:lpstr>
      <vt:lpstr>Verdana</vt:lpstr>
      <vt:lpstr>Tema de Office</vt:lpstr>
      <vt:lpstr>1_Tema de Office</vt:lpstr>
      <vt:lpstr>2_Tema de Office</vt:lpstr>
      <vt:lpstr>6_Tema de Office</vt:lpstr>
      <vt:lpstr>9_Tema de Office</vt:lpstr>
      <vt:lpstr>10_Tema de Office</vt:lpstr>
      <vt:lpstr>Office Theme</vt:lpstr>
      <vt:lpstr>3_Tema de Office</vt:lpstr>
      <vt:lpstr>11_Tema de Office</vt:lpstr>
      <vt:lpstr>5_Tema de Office</vt:lpstr>
      <vt:lpstr>8_Tema de Office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GATT DE 1994 Y EL AFC</vt:lpstr>
      <vt:lpstr>Presentación de PowerPoint</vt:lpstr>
      <vt:lpstr>Presentación de PowerPoint</vt:lpstr>
      <vt:lpstr>Estructura del AFC</vt:lpstr>
      <vt:lpstr>Sección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Sección II Disposiciones especiales para Miembros  en desarrollo y países menos adelantados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Avances en materia logística  </vt:lpstr>
      <vt:lpstr> Legislaciones Locales   </vt:lpstr>
      <vt:lpstr> Legislaciones Locales… (continuación)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MUCHAS GRACIAS e.rodriguez@dga.gov.do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Eduardo Rodriguez Apolinario</cp:lastModifiedBy>
  <cp:revision>177</cp:revision>
  <cp:lastPrinted>2017-04-19T00:28:57Z</cp:lastPrinted>
  <dcterms:created xsi:type="dcterms:W3CDTF">2016-12-19T19:14:31Z</dcterms:created>
  <dcterms:modified xsi:type="dcterms:W3CDTF">2017-05-18T13:15:05Z</dcterms:modified>
</cp:coreProperties>
</file>